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0"/>
  </p:notesMasterIdLst>
  <p:sldIdLst>
    <p:sldId id="271" r:id="rId4"/>
    <p:sldId id="27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09031-C4B3-4A92-8AC8-913064D5A82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5D3EC-A870-4790-A5C6-467885DA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0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Shear, Brownian motion,</a:t>
            </a:r>
            <a:r>
              <a:rPr lang="en-US" baseline="0" dirty="0"/>
              <a:t> differential settling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3D240-7987-4F05-8105-4CBF072A7D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27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E8226A-2B89-4F3E-AC23-EB1C632E4A3A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797B7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CDAC3-4480-4DF0-9CF7-C863844BDD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2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DA20-4DED-45A0-BAF8-B40D7CD66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041E-BD82-4748-8705-538B7777101F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FC541-DC0C-46B2-B31A-12B81446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8721C-9FA0-4229-AA54-BE19694F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C38794-8084-4670-8101-0A66456CC714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1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entury Gothic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128A2-EECF-4448-A75A-FA0761F7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54E9-3D76-4886-8B75-EFF1ABED3DC0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3044A-DD0B-4E25-897B-53799AA9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B59A8-5AD3-4967-8635-46C396CE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772DDA-AD3B-4518-B096-AD839ADA976A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55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F94EC-F999-4A15-9000-E70FCABF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3A497-61A4-4C66-9F59-0827A56AA91F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E151F-D4B7-4244-A157-505BCEFB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55057-3FF7-4C77-8F80-217A5585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AD3799-98FF-401F-8811-49A237E47FD0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42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15876" y="1027113"/>
            <a:ext cx="2341033" cy="4805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0651" y="1027113"/>
            <a:ext cx="6822016" cy="4805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705C6-B50B-4FDF-AF3E-52A6C41D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EB07-2BAA-4A01-BF64-4295DB0A094D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6714A-13BB-4C5B-B06A-6137C4C0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17FD4-6F34-4A05-8E64-7378CD3E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B7DDD5-D4D3-4A79-B1F2-14FAA0F8CA6D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7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60" y="1027113"/>
            <a:ext cx="936624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67EDF-B499-4C26-B653-0C1D57B5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30421-8C20-4407-8892-FBE9C268EA7E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700A-07A5-4BEE-91CF-7712DA3D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5EA10-D1FB-495E-80B9-B6B5EBF1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436D9-3A8C-41EA-9A31-D3B5D67E36F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63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C6D17B3-2D92-4221-9A5C-78C12D8F407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0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-510117" y="0"/>
            <a:ext cx="13243984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6081185" y="-22225"/>
            <a:ext cx="4906433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99717" y="-22225"/>
            <a:ext cx="46736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201833" y="6088063"/>
            <a:ext cx="46736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251" y="1516064"/>
            <a:ext cx="2844800" cy="752475"/>
          </a:xfrm>
        </p:spPr>
        <p:txBody>
          <a:bodyPr anchor="b"/>
          <a:lstStyle>
            <a:lvl1pPr algn="l">
              <a:defRPr sz="2400" smtClean="0"/>
            </a:lvl1pPr>
          </a:lstStyle>
          <a:p>
            <a:fld id="{33E8226A-2B89-4F3E-AC23-EB1C632E4A3A}" type="datetimeFigureOut">
              <a:rPr lang="en-US"/>
              <a:pPr/>
              <a:t>10/30/2017</a:t>
            </a:fld>
            <a:endParaRPr lang="en-U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784" y="5719764"/>
            <a:ext cx="377401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797B7E"/>
              </a:solidFill>
            </a:endParaRP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9718" y="5719764"/>
            <a:ext cx="857249" cy="365125"/>
          </a:xfrm>
        </p:spPr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fld id="{8FCCDAC3-4480-4DF0-9CF7-C863844BDD4A}" type="slidenum">
              <a:rPr lang="en-US">
                <a:solidFill>
                  <a:srgbClr val="797B7E"/>
                </a:solidFill>
              </a:rPr>
              <a:pPr/>
              <a:t>‹#›</a:t>
            </a:fld>
            <a:endParaRPr lang="en-US">
              <a:solidFill>
                <a:srgbClr val="797B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2" y="1027113"/>
            <a:ext cx="936624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996767" y="22383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727682CB-32A3-492C-B963-774C1481EB88}" type="datetime1">
              <a:rPr lang="en-US" altLang="en-US"/>
              <a:pPr/>
              <a:t>10/30/2017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89134" y="5851526"/>
            <a:ext cx="4669367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99717" y="223839"/>
            <a:ext cx="1775883" cy="365125"/>
          </a:xfrm>
        </p:spPr>
        <p:txBody>
          <a:bodyPr/>
          <a:lstStyle>
            <a:lvl1pPr>
              <a:defRPr/>
            </a:lvl1pPr>
          </a:lstStyle>
          <a:p>
            <a:fld id="{FB98A14C-A249-4CDB-8E2C-6484E1B291C6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1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B7917-6527-4E72-99B5-AAA94371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E344A-E430-4A3E-8B58-2EE46B26ACFE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FCDC0-43ED-4F7B-8564-572ED75E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D15B6-7CD4-42D0-8127-6FFC7E06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2B1CE9-4060-4C20-8644-2CB42B1CAF55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9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A0510-8EF4-49D8-8412-0E138E3D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C6861-1B4F-45F9-9F3F-4A4106AC2CD7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61D84-0466-47D7-9263-0473C5E2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4EDDB-CAB4-44FF-8CF3-3B7FF7CF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E469BB-3159-4EAC-A778-B386AB7D086A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0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29B4D-55F4-4792-8641-9928532C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83437-674A-47F1-8A0D-ECCD579316D1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C74A-E4B2-4AC8-BA58-0DCEF1204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5F33D-717E-4F4A-A891-8A5B07A5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CD1CF6-AFD7-4892-8E87-EB8DE79B99C4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1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0659" y="2324100"/>
            <a:ext cx="4415367" cy="350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9217" y="2324100"/>
            <a:ext cx="4417483" cy="350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7F3ED-C69A-4455-95F0-180995686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9292-4BF3-498B-AA5D-C321A7AE82DA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FF0E8-630F-407F-BDB9-ABF45AD6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C9F6B-3AAE-4553-ADFF-28EDB5B7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071341-32CE-4839-A04F-11C6BE07EB3E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7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672C33-16DC-40CC-A0A2-A6382CB5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4CD42-9C8E-45E7-AD07-576438CB1BAC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3CFCF-8D97-4346-8FE8-11656078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3DB4C-7A77-4D0C-A14A-750C9C49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8A9765-69A8-450E-AC5A-8791BEAD548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D41FE-41A2-4CA7-A3EC-FCE8C449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0A47-B2C3-42EA-95C0-11894A2E72D4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517D9-9E0D-46A1-9439-2F2EEE56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2A74-8C6E-47B2-B2D0-FE1E3A98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AF2580-CCC2-4F05-B40E-21A11DB86B91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1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5EDAA-2317-450E-B3E6-4A3360D5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B8D82-4F2D-42B7-AB20-FB3AF88C5DEF}" type="datetime1">
              <a:rPr lang="en-US" altLang="en-US"/>
              <a:pPr>
                <a:defRPr/>
              </a:pPr>
              <a:t>10/30/2017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5A36D-15EB-4DEA-A137-ACD7D85B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9963B-EE52-4794-9ED6-69C97FA3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D50B9C-AA9B-49AD-8E62-A900205BC573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8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406400" y="0"/>
            <a:ext cx="13243984" cy="6858000"/>
            <a:chOff x="-382404" y="0"/>
            <a:chExt cx="9932332" cy="6858000"/>
          </a:xfrm>
        </p:grpSpPr>
        <p:grpSp>
          <p:nvGrpSpPr>
            <p:cNvPr id="103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6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6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375"/>
            <a:ext cx="109728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506E94">
                  <a:lumMod val="50000"/>
                </a:srgb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81185" y="-22225"/>
            <a:ext cx="4906433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390652" y="1027113"/>
            <a:ext cx="93662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90652" y="2324100"/>
            <a:ext cx="9036049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767" y="2238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rgbClr val="FEFEFE"/>
                </a:solidFill>
                <a:latin typeface="Arial" charset="0"/>
                <a:cs typeface="Arial" charset="0"/>
              </a:defRPr>
            </a:lvl1pPr>
          </a:lstStyle>
          <a:p>
            <a:fld id="{33E8226A-2B89-4F3E-AC23-EB1C632E4A3A}" type="datetimeFigureOut">
              <a:rPr lang="en-US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9134" y="5851526"/>
            <a:ext cx="4669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charset="0"/>
                <a:cs typeface="Arial" charset="0"/>
              </a:defRPr>
            </a:lvl1pPr>
          </a:lstStyle>
          <a:p>
            <a:endParaRPr lang="en-US" dirty="0">
              <a:solidFill>
                <a:srgbClr val="797B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9717" y="223839"/>
            <a:ext cx="1775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rgbClr val="FEFEFE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0C0BBA-624C-4EC6-916D-513C3A9B3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5" name="Picture 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0"/>
          <a:stretch>
            <a:fillRect/>
          </a:stretch>
        </p:blipFill>
        <p:spPr bwMode="auto">
          <a:xfrm>
            <a:off x="711200" y="6096000"/>
            <a:ext cx="1511909" cy="36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943313"/>
            <a:ext cx="707701" cy="5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28374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28374A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28374A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28374A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28374A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rgbClr val="28374A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rgbClr val="28374A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rgbClr val="28374A"/>
          </a:solidFill>
          <a:latin typeface="+mn-lt"/>
          <a:ea typeface="+mn-ea"/>
          <a:cs typeface="+mn-cs"/>
        </a:defRPr>
      </a:lvl3pPr>
      <a:lvl4pPr marL="112395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rgbClr val="28374A"/>
          </a:solidFill>
          <a:latin typeface="+mn-lt"/>
          <a:ea typeface="+mn-ea"/>
          <a:cs typeface="+mn-cs"/>
        </a:defRPr>
      </a:lvl4pPr>
      <a:lvl5pPr marL="1325563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rgbClr val="28374A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rotWithShape="1">
          <a:gsLst>
            <a:gs pos="0">
              <a:srgbClr val="BCC9CB"/>
            </a:gs>
            <a:gs pos="62000">
              <a:srgbClr val="879394"/>
            </a:gs>
            <a:gs pos="100000">
              <a:srgbClr val="75818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E0E86C74-0727-40EA-9BD6-D4A06CFDBC81}"/>
              </a:ext>
            </a:extLst>
          </p:cNvPr>
          <p:cNvGrpSpPr>
            <a:grpSpLocks/>
          </p:cNvGrpSpPr>
          <p:nvPr/>
        </p:nvGrpSpPr>
        <p:grpSpPr bwMode="auto">
          <a:xfrm>
            <a:off x="-404283" y="0"/>
            <a:ext cx="13241868" cy="6858000"/>
            <a:chOff x="0" y="0"/>
            <a:chExt cx="9932332" cy="6858000"/>
          </a:xfrm>
        </p:grpSpPr>
        <p:grpSp>
          <p:nvGrpSpPr>
            <p:cNvPr id="1037" name="Group 3">
              <a:extLst>
                <a:ext uri="{FF2B5EF4-FFF2-40B4-BE49-F238E27FC236}">
                  <a16:creationId xmlns:a16="http://schemas.microsoft.com/office/drawing/2014/main" id="{4EEFADDD-D583-41AA-91BD-D34BC5D186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404" y="0"/>
              <a:ext cx="9144000" cy="6858000"/>
              <a:chOff x="0" y="0"/>
              <a:chExt cx="9144000" cy="6858000"/>
            </a:xfrm>
          </p:grpSpPr>
          <p:grpSp>
            <p:nvGrpSpPr>
              <p:cNvPr id="1060" name="Group 4">
                <a:extLst>
                  <a:ext uri="{FF2B5EF4-FFF2-40B4-BE49-F238E27FC236}">
                    <a16:creationId xmlns:a16="http://schemas.microsoft.com/office/drawing/2014/main" id="{E67CCB7A-0AB0-4939-9ECB-B21024DFB7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2" name="Rectangle 112">
                  <a:extLst>
                    <a:ext uri="{FF2B5EF4-FFF2-40B4-BE49-F238E27FC236}">
                      <a16:creationId xmlns:a16="http://schemas.microsoft.com/office/drawing/2014/main" id="{278BE700-F0B1-42DC-B56E-139927AF33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4706" y="0"/>
                  <a:ext cx="1600350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  <p:sp>
              <p:nvSpPr>
                <p:cNvPr id="1073" name="Rectangle 2">
                  <a:extLst>
                    <a:ext uri="{FF2B5EF4-FFF2-40B4-BE49-F238E27FC236}">
                      <a16:creationId xmlns:a16="http://schemas.microsoft.com/office/drawing/2014/main" id="{F356768E-D431-4A26-BDEA-DFA848662E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" y="0"/>
                  <a:ext cx="457243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  <p:sp>
              <p:nvSpPr>
                <p:cNvPr id="1074" name="Rectangle 3">
                  <a:extLst>
                    <a:ext uri="{FF2B5EF4-FFF2-40B4-BE49-F238E27FC236}">
                      <a16:creationId xmlns:a16="http://schemas.microsoft.com/office/drawing/2014/main" id="{094E58AE-0B3E-44AD-88F3-28DB87B8BA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841" y="0"/>
                  <a:ext cx="762072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</p:grpSp>
          <p:grpSp>
            <p:nvGrpSpPr>
              <p:cNvPr id="1061" name="Group 8">
                <a:extLst>
                  <a:ext uri="{FF2B5EF4-FFF2-40B4-BE49-F238E27FC236}">
                    <a16:creationId xmlns:a16="http://schemas.microsoft.com/office/drawing/2014/main" id="{CCED15FE-EED1-4317-9B8D-EC3080A498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069" name="Rectangle 109">
                  <a:extLst>
                    <a:ext uri="{FF2B5EF4-FFF2-40B4-BE49-F238E27FC236}">
                      <a16:creationId xmlns:a16="http://schemas.microsoft.com/office/drawing/2014/main" id="{21B2E71E-AE27-492F-9BE5-2AB4227A2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4111" y="0"/>
                  <a:ext cx="1600350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  <p:sp>
              <p:nvSpPr>
                <p:cNvPr id="3" name="Rectangle 110">
                  <a:extLst>
                    <a:ext uri="{FF2B5EF4-FFF2-40B4-BE49-F238E27FC236}">
                      <a16:creationId xmlns:a16="http://schemas.microsoft.com/office/drawing/2014/main" id="{C9C9563D-10CD-418D-8857-76A61AD6EF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75" y="0"/>
                  <a:ext cx="457243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  <p:sp>
              <p:nvSpPr>
                <p:cNvPr id="4" name="Rectangle 111">
                  <a:extLst>
                    <a:ext uri="{FF2B5EF4-FFF2-40B4-BE49-F238E27FC236}">
                      <a16:creationId xmlns:a16="http://schemas.microsoft.com/office/drawing/2014/main" id="{93C75C01-014D-48CC-8A96-E225AA0111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246" y="0"/>
                  <a:ext cx="762072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</p:grpSp>
          <p:grpSp>
            <p:nvGrpSpPr>
              <p:cNvPr id="1062" name="Group 12">
                <a:extLst>
                  <a:ext uri="{FF2B5EF4-FFF2-40B4-BE49-F238E27FC236}">
                    <a16:creationId xmlns:a16="http://schemas.microsoft.com/office/drawing/2014/main" id="{2C5181F4-3308-4B64-BE77-84EBB96592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66" name="Rectangle 106">
                  <a:extLst>
                    <a:ext uri="{FF2B5EF4-FFF2-40B4-BE49-F238E27FC236}">
                      <a16:creationId xmlns:a16="http://schemas.microsoft.com/office/drawing/2014/main" id="{910728A6-AC04-424A-8A2E-138DA77E1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4996" y="0"/>
                  <a:ext cx="1600350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  <p:sp>
              <p:nvSpPr>
                <p:cNvPr id="1067" name="Rectangle 107">
                  <a:extLst>
                    <a:ext uri="{FF2B5EF4-FFF2-40B4-BE49-F238E27FC236}">
                      <a16:creationId xmlns:a16="http://schemas.microsoft.com/office/drawing/2014/main" id="{5FDE579A-C361-4F35-B2A3-5E358C9B5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0" y="0"/>
                  <a:ext cx="457243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  <p:sp>
              <p:nvSpPr>
                <p:cNvPr id="1068" name="Rectangle 108">
                  <a:extLst>
                    <a:ext uri="{FF2B5EF4-FFF2-40B4-BE49-F238E27FC236}">
                      <a16:creationId xmlns:a16="http://schemas.microsoft.com/office/drawing/2014/main" id="{3F5276A7-C72E-4B2A-94F4-AB746B304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132" y="0"/>
                  <a:ext cx="762072" cy="6858000"/>
                </a:xfrm>
                <a:prstGeom prst="rect">
                  <a:avLst/>
                </a:prstGeom>
                <a:solidFill>
                  <a:srgbClr val="FFFFFF">
                    <a:alpha val="9804"/>
                  </a:srgb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SimSun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  <a:defRPr/>
                  </a:pPr>
                  <a:endParaRPr lang="en-US" altLang="en-US" sz="1800">
                    <a:solidFill>
                      <a:srgbClr val="FFFFFF"/>
                    </a:solidFill>
                    <a:latin typeface="Century Gothic" pitchFamily="34" charset="0"/>
                    <a:sym typeface="Century Gothic" pitchFamily="34" charset="0"/>
                  </a:endParaRPr>
                </a:p>
              </p:txBody>
            </p:sp>
          </p:grpSp>
          <p:sp>
            <p:nvSpPr>
              <p:cNvPr id="1063" name="Rectangle 103">
                <a:extLst>
                  <a:ext uri="{FF2B5EF4-FFF2-40B4-BE49-F238E27FC236}">
                    <a16:creationId xmlns:a16="http://schemas.microsoft.com/office/drawing/2014/main" id="{1548FA97-39AD-4BA2-8D64-A0B4A3756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577" y="0"/>
                <a:ext cx="2818077" cy="6858000"/>
              </a:xfrm>
              <a:prstGeom prst="rect">
                <a:avLst/>
              </a:prstGeom>
              <a:solidFill>
                <a:srgbClr val="FFFFFF">
                  <a:alpha val="9804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altLang="en-US" sz="1800">
                  <a:solidFill>
                    <a:srgbClr val="FFFFFF"/>
                  </a:solidFill>
                  <a:latin typeface="Century Gothic" pitchFamily="34" charset="0"/>
                  <a:sym typeface="Century Gothic" pitchFamily="34" charset="0"/>
                </a:endParaRPr>
              </a:p>
            </p:txBody>
          </p:sp>
          <p:sp>
            <p:nvSpPr>
              <p:cNvPr id="1064" name="Rectangle 104">
                <a:extLst>
                  <a:ext uri="{FF2B5EF4-FFF2-40B4-BE49-F238E27FC236}">
                    <a16:creationId xmlns:a16="http://schemas.microsoft.com/office/drawing/2014/main" id="{C82C389E-15A8-4C77-B467-511C0E207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091" y="0"/>
                <a:ext cx="457243" cy="6858000"/>
              </a:xfrm>
              <a:prstGeom prst="rect">
                <a:avLst/>
              </a:prstGeom>
              <a:solidFill>
                <a:srgbClr val="FFFFFF">
                  <a:alpha val="9804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altLang="en-US" sz="1800">
                  <a:solidFill>
                    <a:srgbClr val="FFFFFF"/>
                  </a:solidFill>
                  <a:latin typeface="Century Gothic" pitchFamily="34" charset="0"/>
                  <a:sym typeface="Century Gothic" pitchFamily="34" charset="0"/>
                </a:endParaRPr>
              </a:p>
            </p:txBody>
          </p:sp>
          <p:sp>
            <p:nvSpPr>
              <p:cNvPr id="1065" name="Rectangle 105">
                <a:extLst>
                  <a:ext uri="{FF2B5EF4-FFF2-40B4-BE49-F238E27FC236}">
                    <a16:creationId xmlns:a16="http://schemas.microsoft.com/office/drawing/2014/main" id="{33379B89-C42E-4742-82AC-585547425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713" y="0"/>
                <a:ext cx="762071" cy="6858000"/>
              </a:xfrm>
              <a:prstGeom prst="rect">
                <a:avLst/>
              </a:prstGeom>
              <a:solidFill>
                <a:srgbClr val="FFFFFF">
                  <a:alpha val="9804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SimSun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altLang="en-US" sz="1800">
                  <a:solidFill>
                    <a:srgbClr val="FFFFFF"/>
                  </a:solidFill>
                  <a:latin typeface="Century Gothic" pitchFamily="34" charset="0"/>
                  <a:sym typeface="Century Gothic" pitchFamily="34" charset="0"/>
                </a:endParaRPr>
              </a:p>
            </p:txBody>
          </p:sp>
        </p:grpSp>
        <p:sp>
          <p:nvSpPr>
            <p:cNvPr id="1038" name="Freeform 43">
              <a:extLst>
                <a:ext uri="{FF2B5EF4-FFF2-40B4-BE49-F238E27FC236}">
                  <a16:creationId xmlns:a16="http://schemas.microsoft.com/office/drawing/2014/main" id="{C58D033E-F3B7-4067-8A8B-C8F178C8F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923" y="5035550"/>
              <a:ext cx="9144857" cy="1174750"/>
            </a:xfrm>
            <a:custGeom>
              <a:avLst/>
              <a:gdLst>
                <a:gd name="T0" fmla="*/ 0 w 9144000"/>
                <a:gd name="T1" fmla="*/ 1111989 h 1175655"/>
                <a:gd name="T2" fmla="*/ 1675205 w 9144000"/>
                <a:gd name="T3" fmla="*/ 1159308 h 1175655"/>
                <a:gd name="T4" fmla="*/ 4122667 w 9144000"/>
                <a:gd name="T5" fmla="*/ 1041011 h 1175655"/>
                <a:gd name="T6" fmla="*/ 7176056 w 9144000"/>
                <a:gd name="T7" fmla="*/ 603313 h 1175655"/>
                <a:gd name="T8" fmla="*/ 9148285 w 9144000"/>
                <a:gd name="T9" fmla="*/ 0 h 11756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44000"/>
                <a:gd name="T16" fmla="*/ 0 h 1175655"/>
                <a:gd name="T17" fmla="*/ 9144000 w 9144000"/>
                <a:gd name="T18" fmla="*/ 1175655 h 11756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w="6350" cap="flat" cmpd="sng">
              <a:solidFill>
                <a:srgbClr val="FFFFFF">
                  <a:alpha val="20000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039" name="Freeform 44">
              <a:extLst>
                <a:ext uri="{FF2B5EF4-FFF2-40B4-BE49-F238E27FC236}">
                  <a16:creationId xmlns:a16="http://schemas.microsoft.com/office/drawing/2014/main" id="{45228793-BAFB-4F34-A2D4-66DF30CD2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923" y="3467100"/>
              <a:ext cx="9144857" cy="890588"/>
            </a:xfrm>
            <a:custGeom>
              <a:avLst/>
              <a:gdLst>
                <a:gd name="T0" fmla="*/ 0 w 9144000"/>
                <a:gd name="T1" fmla="*/ 890340 h 890650"/>
                <a:gd name="T2" fmla="*/ 1045518 w 9144000"/>
                <a:gd name="T3" fmla="*/ 474848 h 890650"/>
                <a:gd name="T4" fmla="*/ 3112795 w 9144000"/>
                <a:gd name="T5" fmla="*/ 71227 h 890650"/>
                <a:gd name="T6" fmla="*/ 5916681 w 9144000"/>
                <a:gd name="T7" fmla="*/ 71227 h 890650"/>
                <a:gd name="T8" fmla="*/ 9148285 w 9144000"/>
                <a:gd name="T9" fmla="*/ 498589 h 890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44000"/>
                <a:gd name="T16" fmla="*/ 0 h 890650"/>
                <a:gd name="T17" fmla="*/ 9144000 w 9144000"/>
                <a:gd name="T18" fmla="*/ 890650 h 8906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w="6350" cap="flat" cmpd="sng">
              <a:solidFill>
                <a:srgbClr val="FFFFFF">
                  <a:alpha val="20000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040" name="Freeform 45">
              <a:extLst>
                <a:ext uri="{FF2B5EF4-FFF2-40B4-BE49-F238E27FC236}">
                  <a16:creationId xmlns:a16="http://schemas.microsoft.com/office/drawing/2014/main" id="{FD7EC9B1-6617-4570-B8D1-908DD8896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810" y="5640388"/>
              <a:ext cx="3005419" cy="1211262"/>
            </a:xfrm>
            <a:custGeom>
              <a:avLst/>
              <a:gdLst>
                <a:gd name="T0" fmla="*/ 0 w 3004457"/>
                <a:gd name="T1" fmla="*/ 0 h 1211283"/>
                <a:gd name="T2" fmla="*/ 3009270 w 3004457"/>
                <a:gd name="T3" fmla="*/ 1211178 h 1211283"/>
                <a:gd name="T4" fmla="*/ 0 60000 65536"/>
                <a:gd name="T5" fmla="*/ 0 60000 65536"/>
                <a:gd name="T6" fmla="*/ 0 w 3004457"/>
                <a:gd name="T7" fmla="*/ 0 h 1211283"/>
                <a:gd name="T8" fmla="*/ 3004457 w 3004457"/>
                <a:gd name="T9" fmla="*/ 1211283 h 121128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w="6350" cap="flat" cmpd="sng">
              <a:solidFill>
                <a:srgbClr val="FFFFFF">
                  <a:alpha val="20000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041" name="Freeform 46">
              <a:extLst>
                <a:ext uri="{FF2B5EF4-FFF2-40B4-BE49-F238E27FC236}">
                  <a16:creationId xmlns:a16="http://schemas.microsoft.com/office/drawing/2014/main" id="{F8C33AF1-59E6-4F35-A6AF-45A2447A8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923" y="5284788"/>
              <a:ext cx="9144857" cy="1477962"/>
            </a:xfrm>
            <a:custGeom>
              <a:avLst/>
              <a:gdLst>
                <a:gd name="T0" fmla="*/ 0 w 9144000"/>
                <a:gd name="T1" fmla="*/ 0 h 1478478"/>
                <a:gd name="T2" fmla="*/ 1104925 w 9144000"/>
                <a:gd name="T3" fmla="*/ 343785 h 1478478"/>
                <a:gd name="T4" fmla="*/ 3195958 w 9144000"/>
                <a:gd name="T5" fmla="*/ 865388 h 1478478"/>
                <a:gd name="T6" fmla="*/ 5679065 w 9144000"/>
                <a:gd name="T7" fmla="*/ 1280300 h 1478478"/>
                <a:gd name="T8" fmla="*/ 7734461 w 9144000"/>
                <a:gd name="T9" fmla="*/ 1446264 h 1478478"/>
                <a:gd name="T10" fmla="*/ 8578004 w 9144000"/>
                <a:gd name="T11" fmla="*/ 1458118 h 1478478"/>
                <a:gd name="T12" fmla="*/ 9148285 w 9144000"/>
                <a:gd name="T13" fmla="*/ 1422554 h 14784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44000"/>
                <a:gd name="T22" fmla="*/ 0 h 1478478"/>
                <a:gd name="T23" fmla="*/ 9144000 w 9144000"/>
                <a:gd name="T24" fmla="*/ 1478478 h 14784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w="6350" cap="flat" cmpd="sng">
              <a:solidFill>
                <a:srgbClr val="FFFFFF">
                  <a:alpha val="20000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042" name="Freeform 48">
              <a:extLst>
                <a:ext uri="{FF2B5EF4-FFF2-40B4-BE49-F238E27FC236}">
                  <a16:creationId xmlns:a16="http://schemas.microsoft.com/office/drawing/2014/main" id="{D19075A0-B6E3-4692-B7D9-96B959A28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599" y="5132388"/>
              <a:ext cx="6982479" cy="1719262"/>
            </a:xfrm>
            <a:custGeom>
              <a:avLst/>
              <a:gdLst>
                <a:gd name="T0" fmla="*/ 0 w 6982691"/>
                <a:gd name="T1" fmla="*/ 1716545 h 1719942"/>
                <a:gd name="T2" fmla="*/ 546180 w 6982691"/>
                <a:gd name="T3" fmla="*/ 1183211 h 1719942"/>
                <a:gd name="T4" fmla="*/ 1329837 w 6982691"/>
                <a:gd name="T5" fmla="*/ 709136 h 1719942"/>
                <a:gd name="T6" fmla="*/ 2077867 w 6982691"/>
                <a:gd name="T7" fmla="*/ 436542 h 1719942"/>
                <a:gd name="T8" fmla="*/ 3348332 w 6982691"/>
                <a:gd name="T9" fmla="*/ 152099 h 1719942"/>
                <a:gd name="T10" fmla="*/ 4001379 w 6982691"/>
                <a:gd name="T11" fmla="*/ 69137 h 1719942"/>
                <a:gd name="T12" fmla="*/ 5046248 w 6982691"/>
                <a:gd name="T13" fmla="*/ 9876 h 1719942"/>
                <a:gd name="T14" fmla="*/ 5889266 w 6982691"/>
                <a:gd name="T15" fmla="*/ 9876 h 1719942"/>
                <a:gd name="T16" fmla="*/ 6494818 w 6982691"/>
                <a:gd name="T17" fmla="*/ 9876 h 1719942"/>
                <a:gd name="T18" fmla="*/ 6898519 w 6982691"/>
                <a:gd name="T19" fmla="*/ 33581 h 1719942"/>
                <a:gd name="T20" fmla="*/ 6981631 w 6982691"/>
                <a:gd name="T21" fmla="*/ 45432 h 17199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82691"/>
                <a:gd name="T34" fmla="*/ 0 h 1719942"/>
                <a:gd name="T35" fmla="*/ 6982691 w 6982691"/>
                <a:gd name="T36" fmla="*/ 1719942 h 17199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w="6350" cap="flat" cmpd="sng">
              <a:solidFill>
                <a:srgbClr val="FFFFFF">
                  <a:alpha val="20000"/>
                </a:srgbClr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043" name="Hexagon 49">
              <a:extLst>
                <a:ext uri="{FF2B5EF4-FFF2-40B4-BE49-F238E27FC236}">
                  <a16:creationId xmlns:a16="http://schemas.microsoft.com/office/drawing/2014/main" id="{DCC28E7A-6BCF-4AC4-8512-51217DE8C2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3378518" y="2859088"/>
              <a:ext cx="1600350" cy="1389062"/>
            </a:xfrm>
            <a:prstGeom prst="hexagon">
              <a:avLst>
                <a:gd name="adj" fmla="val 28536"/>
                <a:gd name="vf" fmla="val 115470"/>
              </a:avLst>
            </a:prstGeom>
            <a:solidFill>
              <a:srgbClr val="FFFFFF">
                <a:alpha val="9804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44" name="Hexagon 50">
              <a:extLst>
                <a:ext uri="{FF2B5EF4-FFF2-40B4-BE49-F238E27FC236}">
                  <a16:creationId xmlns:a16="http://schemas.microsoft.com/office/drawing/2014/main" id="{F4B76D72-EF71-4F35-AC23-3B97141C39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4102486" y="4125913"/>
              <a:ext cx="1600350" cy="1389062"/>
            </a:xfrm>
            <a:prstGeom prst="hexagon">
              <a:avLst>
                <a:gd name="adj" fmla="val 28536"/>
                <a:gd name="vf" fmla="val 115470"/>
              </a:avLst>
            </a:prstGeom>
            <a:solidFill>
              <a:srgbClr val="FFFFFF">
                <a:alpha val="0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45" name="Hexagon 51">
              <a:extLst>
                <a:ext uri="{FF2B5EF4-FFF2-40B4-BE49-F238E27FC236}">
                  <a16:creationId xmlns:a16="http://schemas.microsoft.com/office/drawing/2014/main" id="{1E1E3E55-9BEA-4115-8A06-D904C017AE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4112011" y="1592263"/>
              <a:ext cx="1600350" cy="1389062"/>
            </a:xfrm>
            <a:prstGeom prst="hexagon">
              <a:avLst>
                <a:gd name="adj" fmla="val 28536"/>
                <a:gd name="vf" fmla="val 115470"/>
              </a:avLst>
            </a:prstGeom>
            <a:solidFill>
              <a:srgbClr val="FFFFFF">
                <a:alpha val="7059"/>
              </a:srgbClr>
            </a:solidFill>
            <a:ln w="12700">
              <a:solidFill>
                <a:srgbClr val="FFFFFF">
                  <a:alpha val="7059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46" name="Hexagon 52">
              <a:extLst>
                <a:ext uri="{FF2B5EF4-FFF2-40B4-BE49-F238E27FC236}">
                  <a16:creationId xmlns:a16="http://schemas.microsoft.com/office/drawing/2014/main" id="{59001D95-29F1-49B0-8509-DFE4CE9F37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3359466" y="325438"/>
              <a:ext cx="1601937" cy="1389062"/>
            </a:xfrm>
            <a:prstGeom prst="hexagon">
              <a:avLst>
                <a:gd name="adj" fmla="val 28538"/>
                <a:gd name="vf" fmla="val 115470"/>
              </a:avLst>
            </a:prstGeom>
            <a:solidFill>
              <a:srgbClr val="FFFFFF">
                <a:alpha val="3137"/>
              </a:srgbClr>
            </a:solidFill>
            <a:ln w="12700">
              <a:solidFill>
                <a:srgbClr val="FFFFFF">
                  <a:alpha val="7059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47" name="Hexagon 53">
              <a:extLst>
                <a:ext uri="{FF2B5EF4-FFF2-40B4-BE49-F238E27FC236}">
                  <a16:creationId xmlns:a16="http://schemas.microsoft.com/office/drawing/2014/main" id="{9F5588A9-C451-47ED-B6DA-882E36FBE1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4845505" y="5383213"/>
              <a:ext cx="1600350" cy="1389062"/>
            </a:xfrm>
            <a:prstGeom prst="hexagon">
              <a:avLst>
                <a:gd name="adj" fmla="val 28536"/>
                <a:gd name="vf" fmla="val 115470"/>
              </a:avLst>
            </a:prstGeom>
            <a:solidFill>
              <a:srgbClr val="FFFFFF">
                <a:alpha val="5098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48" name="Freeform 54">
              <a:extLst>
                <a:ext uri="{FF2B5EF4-FFF2-40B4-BE49-F238E27FC236}">
                  <a16:creationId xmlns:a16="http://schemas.microsoft.com/office/drawing/2014/main" id="{28DD40F9-DC72-45DA-88F4-AA3B407CC8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0" y="4202113"/>
              <a:ext cx="1262181" cy="1387475"/>
            </a:xfrm>
            <a:custGeom>
              <a:avLst/>
              <a:gdLst>
                <a:gd name="T0" fmla="*/ 0 w 1261499"/>
                <a:gd name="T1" fmla="*/ 104809 h 1388236"/>
                <a:gd name="T2" fmla="*/ 56510 w 1261499"/>
                <a:gd name="T3" fmla="*/ 0 h 1388236"/>
                <a:gd name="T4" fmla="*/ 867583 w 1261499"/>
                <a:gd name="T5" fmla="*/ 0 h 1388236"/>
                <a:gd name="T6" fmla="*/ 1264912 w 1261499"/>
                <a:gd name="T7" fmla="*/ 692218 h 1388236"/>
                <a:gd name="T8" fmla="*/ 867583 w 1261499"/>
                <a:gd name="T9" fmla="*/ 1384435 h 1388236"/>
                <a:gd name="T10" fmla="*/ 746593 w 1261499"/>
                <a:gd name="T11" fmla="*/ 1384093 h 1388236"/>
                <a:gd name="T12" fmla="*/ 0 w 1261499"/>
                <a:gd name="T13" fmla="*/ 104809 h 1388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1499"/>
                <a:gd name="T22" fmla="*/ 0 h 1388236"/>
                <a:gd name="T23" fmla="*/ 1261499 w 1261499"/>
                <a:gd name="T24" fmla="*/ 1388236 h 1388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w="12700" cap="flat" cmpd="sng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049" name="Hexagon 55">
              <a:extLst>
                <a:ext uri="{FF2B5EF4-FFF2-40B4-BE49-F238E27FC236}">
                  <a16:creationId xmlns:a16="http://schemas.microsoft.com/office/drawing/2014/main" id="{501A8034-9E91-4307-8948-E013F37BF5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406439" y="5402263"/>
              <a:ext cx="1601937" cy="1389062"/>
            </a:xfrm>
            <a:prstGeom prst="hexagon">
              <a:avLst>
                <a:gd name="adj" fmla="val 28538"/>
                <a:gd name="vf" fmla="val 115470"/>
              </a:avLst>
            </a:prstGeom>
            <a:solidFill>
              <a:srgbClr val="FFFFFF">
                <a:alpha val="0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0" name="Hexagon 56">
              <a:extLst>
                <a:ext uri="{FF2B5EF4-FFF2-40B4-BE49-F238E27FC236}">
                  <a16:creationId xmlns:a16="http://schemas.microsoft.com/office/drawing/2014/main" id="{73801CDC-4F2E-43F4-8353-30C53E4BC5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435017" y="2849563"/>
              <a:ext cx="1601937" cy="1389062"/>
            </a:xfrm>
            <a:prstGeom prst="hexagon">
              <a:avLst>
                <a:gd name="adj" fmla="val 28538"/>
                <a:gd name="vf" fmla="val 115470"/>
              </a:avLst>
            </a:prstGeom>
            <a:solidFill>
              <a:srgbClr val="FFFFFF">
                <a:alpha val="7059"/>
              </a:srgbClr>
            </a:solidFill>
            <a:ln w="12700">
              <a:solidFill>
                <a:srgbClr val="FFFFFF">
                  <a:alpha val="7059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1" name="Hexagon 57">
              <a:extLst>
                <a:ext uri="{FF2B5EF4-FFF2-40B4-BE49-F238E27FC236}">
                  <a16:creationId xmlns:a16="http://schemas.microsoft.com/office/drawing/2014/main" id="{2F6F7A5D-9E31-4D06-B5AF-70495BC30F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158985" y="4125913"/>
              <a:ext cx="1601937" cy="1389062"/>
            </a:xfrm>
            <a:prstGeom prst="hexagon">
              <a:avLst>
                <a:gd name="adj" fmla="val 28538"/>
                <a:gd name="vf" fmla="val 115470"/>
              </a:avLst>
            </a:prstGeom>
            <a:solidFill>
              <a:srgbClr val="FFFFFF">
                <a:alpha val="0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2" name="Hexagon 58">
              <a:extLst>
                <a:ext uri="{FF2B5EF4-FFF2-40B4-BE49-F238E27FC236}">
                  <a16:creationId xmlns:a16="http://schemas.microsoft.com/office/drawing/2014/main" id="{A9BA71CE-1EFF-4058-ABC0-C9A6CCF86C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892478" y="5411788"/>
              <a:ext cx="1601937" cy="1389062"/>
            </a:xfrm>
            <a:prstGeom prst="hexagon">
              <a:avLst>
                <a:gd name="adj" fmla="val 28538"/>
                <a:gd name="vf" fmla="val 115470"/>
              </a:avLst>
            </a:prstGeom>
            <a:solidFill>
              <a:srgbClr val="FFFFFF">
                <a:alpha val="0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3" name="Hexagon 59">
              <a:extLst>
                <a:ext uri="{FF2B5EF4-FFF2-40B4-BE49-F238E27FC236}">
                  <a16:creationId xmlns:a16="http://schemas.microsoft.com/office/drawing/2014/main" id="{C3AA7F1F-DB57-43F3-91A0-2A19C1F025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911530" y="2859088"/>
              <a:ext cx="1601937" cy="1389062"/>
            </a:xfrm>
            <a:prstGeom prst="hexagon">
              <a:avLst>
                <a:gd name="adj" fmla="val 28538"/>
                <a:gd name="vf" fmla="val 115470"/>
              </a:avLst>
            </a:prstGeom>
            <a:solidFill>
              <a:srgbClr val="FFFFFF">
                <a:alpha val="7059"/>
              </a:srgbClr>
            </a:solidFill>
            <a:ln w="12700">
              <a:solidFill>
                <a:srgbClr val="FFFFFF">
                  <a:alpha val="7059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4" name="Hexagon 94">
              <a:extLst>
                <a:ext uri="{FF2B5EF4-FFF2-40B4-BE49-F238E27FC236}">
                  <a16:creationId xmlns:a16="http://schemas.microsoft.com/office/drawing/2014/main" id="{1DD72629-289D-4585-A595-7B04B4955B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178036" y="1563688"/>
              <a:ext cx="1601937" cy="1389062"/>
            </a:xfrm>
            <a:prstGeom prst="hexagon">
              <a:avLst>
                <a:gd name="adj" fmla="val 28538"/>
                <a:gd name="vf" fmla="val 115470"/>
              </a:avLst>
            </a:prstGeom>
            <a:solidFill>
              <a:srgbClr val="FFFFFF">
                <a:alpha val="0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5" name="Hexagon 95">
              <a:extLst>
                <a:ext uri="{FF2B5EF4-FFF2-40B4-BE49-F238E27FC236}">
                  <a16:creationId xmlns:a16="http://schemas.microsoft.com/office/drawing/2014/main" id="{60DABE4F-649C-4005-875B-9D74CB4F01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7188875" y="4144963"/>
              <a:ext cx="1600350" cy="1389062"/>
            </a:xfrm>
            <a:prstGeom prst="hexagon">
              <a:avLst>
                <a:gd name="adj" fmla="val 28541"/>
                <a:gd name="vf" fmla="val 115470"/>
              </a:avLst>
            </a:prstGeom>
            <a:solidFill>
              <a:srgbClr val="FFFFFF">
                <a:alpha val="9804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6" name="Hexagon 96">
              <a:extLst>
                <a:ext uri="{FF2B5EF4-FFF2-40B4-BE49-F238E27FC236}">
                  <a16:creationId xmlns:a16="http://schemas.microsoft.com/office/drawing/2014/main" id="{3305FE9B-80A5-4960-BA0A-1C06384CF2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7931894" y="5421313"/>
              <a:ext cx="1600350" cy="1389062"/>
            </a:xfrm>
            <a:prstGeom prst="hexagon">
              <a:avLst>
                <a:gd name="adj" fmla="val 28541"/>
                <a:gd name="vf" fmla="val 115470"/>
              </a:avLst>
            </a:prstGeom>
            <a:solidFill>
              <a:srgbClr val="FFFFFF">
                <a:alpha val="0"/>
              </a:srgbClr>
            </a:solidFill>
            <a:ln w="12700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7" name="Hexagon 97">
              <a:extLst>
                <a:ext uri="{FF2B5EF4-FFF2-40B4-BE49-F238E27FC236}">
                  <a16:creationId xmlns:a16="http://schemas.microsoft.com/office/drawing/2014/main" id="{B925487B-0CCB-48F8-84F5-F4D3ED2A08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7931894" y="2868613"/>
              <a:ext cx="1600350" cy="1389062"/>
            </a:xfrm>
            <a:prstGeom prst="hexagon">
              <a:avLst>
                <a:gd name="adj" fmla="val 28541"/>
                <a:gd name="vf" fmla="val 115470"/>
              </a:avLst>
            </a:prstGeom>
            <a:solidFill>
              <a:srgbClr val="FFFFFF">
                <a:alpha val="7059"/>
              </a:srgbClr>
            </a:solidFill>
            <a:ln w="12700">
              <a:solidFill>
                <a:srgbClr val="FFFFFF">
                  <a:alpha val="7059"/>
                </a:srgbClr>
              </a:solidFill>
              <a:bevel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endParaRPr>
            </a:p>
          </p:txBody>
        </p:sp>
        <p:sp>
          <p:nvSpPr>
            <p:cNvPr id="1058" name="Freeform 98">
              <a:extLst>
                <a:ext uri="{FF2B5EF4-FFF2-40B4-BE49-F238E27FC236}">
                  <a16:creationId xmlns:a16="http://schemas.microsoft.com/office/drawing/2014/main" id="{719CFDF3-143B-4BEE-8692-6880AAA7A7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8689202" y="4056063"/>
              <a:ext cx="1243130" cy="1387475"/>
            </a:xfrm>
            <a:custGeom>
              <a:avLst/>
              <a:gdLst>
                <a:gd name="T0" fmla="*/ 0 w 1243407"/>
                <a:gd name="T1" fmla="*/ 692218 h 1388236"/>
                <a:gd name="T2" fmla="*/ 395818 w 1243407"/>
                <a:gd name="T3" fmla="*/ 0 h 1388236"/>
                <a:gd name="T4" fmla="*/ 473499 w 1243407"/>
                <a:gd name="T5" fmla="*/ 4006 h 1388236"/>
                <a:gd name="T6" fmla="*/ 1242022 w 1243407"/>
                <a:gd name="T7" fmla="*/ 1322353 h 1388236"/>
                <a:gd name="T8" fmla="*/ 1203802 w 1243407"/>
                <a:gd name="T9" fmla="*/ 1384435 h 1388236"/>
                <a:gd name="T10" fmla="*/ 395818 w 1243407"/>
                <a:gd name="T11" fmla="*/ 1384435 h 1388236"/>
                <a:gd name="T12" fmla="*/ 0 w 1243407"/>
                <a:gd name="T13" fmla="*/ 692218 h 1388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3407"/>
                <a:gd name="T22" fmla="*/ 0 h 1388236"/>
                <a:gd name="T23" fmla="*/ 1243407 w 1243407"/>
                <a:gd name="T24" fmla="*/ 1388236 h 1388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rgbClr val="FFFFFF">
                <a:alpha val="3137"/>
              </a:srgbClr>
            </a:solidFill>
            <a:ln w="12700" cap="flat" cmpd="sng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  <p:sp>
          <p:nvSpPr>
            <p:cNvPr id="1059" name="Freeform 99">
              <a:extLst>
                <a:ext uri="{FF2B5EF4-FFF2-40B4-BE49-F238E27FC236}">
                  <a16:creationId xmlns:a16="http://schemas.microsoft.com/office/drawing/2014/main" id="{B8543B26-96FC-4477-8052-F349BC524A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8689202" y="1511300"/>
              <a:ext cx="1241541" cy="1389063"/>
            </a:xfrm>
            <a:custGeom>
              <a:avLst/>
              <a:gdLst>
                <a:gd name="T0" fmla="*/ 0 w 1241871"/>
                <a:gd name="T1" fmla="*/ 695309 h 1388822"/>
                <a:gd name="T2" fmla="*/ 395733 w 1241871"/>
                <a:gd name="T3" fmla="*/ 586 h 1388822"/>
                <a:gd name="T4" fmla="*/ 481362 w 1241871"/>
                <a:gd name="T5" fmla="*/ 0 h 1388822"/>
                <a:gd name="T6" fmla="*/ 1240221 w 1241871"/>
                <a:gd name="T7" fmla="*/ 1325062 h 1388822"/>
                <a:gd name="T8" fmla="*/ 1203542 w 1241871"/>
                <a:gd name="T9" fmla="*/ 1390027 h 1388822"/>
                <a:gd name="T10" fmla="*/ 395733 w 1241871"/>
                <a:gd name="T11" fmla="*/ 1390027 h 1388822"/>
                <a:gd name="T12" fmla="*/ 0 w 1241871"/>
                <a:gd name="T13" fmla="*/ 695309 h 13888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1871"/>
                <a:gd name="T22" fmla="*/ 0 h 1388822"/>
                <a:gd name="T23" fmla="*/ 1241871 w 1241871"/>
                <a:gd name="T24" fmla="*/ 1388822 h 13888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2700" cap="flat" cmpd="sng">
              <a:solidFill>
                <a:srgbClr val="FFFFFF">
                  <a:alpha val="12157"/>
                </a:srgbClr>
              </a:solidFill>
              <a:bevel/>
              <a:headEnd/>
              <a:tailEnd/>
            </a:ln>
          </p:spPr>
          <p:txBody>
            <a:bodyPr anchor="ctr"/>
            <a:lstStyle/>
            <a:p>
              <a:endParaRPr lang="en-US" sz="1800"/>
            </a:p>
          </p:txBody>
        </p:sp>
      </p:grpSp>
      <p:sp>
        <p:nvSpPr>
          <p:cNvPr id="1027" name="Rectangle 65">
            <a:extLst>
              <a:ext uri="{FF2B5EF4-FFF2-40B4-BE49-F238E27FC236}">
                <a16:creationId xmlns:a16="http://schemas.microsoft.com/office/drawing/2014/main" id="{F534AF88-4F42-4A66-AD7E-C63653ED6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33375"/>
            <a:ext cx="109728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1800">
              <a:solidFill>
                <a:srgbClr val="28374A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1028" name="Rectangle 69">
            <a:extLst>
              <a:ext uri="{FF2B5EF4-FFF2-40B4-BE49-F238E27FC236}">
                <a16:creationId xmlns:a16="http://schemas.microsoft.com/office/drawing/2014/main" id="{7BBBD004-D7BF-40FA-92D0-72505F2CE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1185" y="-20638"/>
            <a:ext cx="4906433" cy="700088"/>
          </a:xfrm>
          <a:prstGeom prst="rect">
            <a:avLst/>
          </a:prstGeom>
          <a:solidFill>
            <a:srgbClr val="F5F5F5"/>
          </a:solidFill>
          <a:ln w="15875">
            <a:solidFill>
              <a:srgbClr val="5B7377"/>
            </a:solidFill>
            <a:bevel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1800">
              <a:solidFill>
                <a:srgbClr val="FFFFFF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1029" name="Rectangle 70">
            <a:extLst>
              <a:ext uri="{FF2B5EF4-FFF2-40B4-BE49-F238E27FC236}">
                <a16:creationId xmlns:a16="http://schemas.microsoft.com/office/drawing/2014/main" id="{E1312591-1B1B-4A9E-AB60-F4439C6E3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717" y="-20638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1800">
              <a:solidFill>
                <a:srgbClr val="FFFFFF"/>
              </a:solidFill>
              <a:latin typeface="Century Gothic" pitchFamily="34" charset="0"/>
              <a:sym typeface="Century Gothic" pitchFamily="34" charset="0"/>
            </a:endParaRPr>
          </a:p>
        </p:txBody>
      </p:sp>
      <p:sp>
        <p:nvSpPr>
          <p:cNvPr id="1030" name="Title Placeholder 1">
            <a:extLst>
              <a:ext uri="{FF2B5EF4-FFF2-40B4-BE49-F238E27FC236}">
                <a16:creationId xmlns:a16="http://schemas.microsoft.com/office/drawing/2014/main" id="{33069CDE-995D-401B-87FA-A140845144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390652" y="1027113"/>
            <a:ext cx="93662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entury Gothic" panose="020B0502020202020204" pitchFamily="34" charset="0"/>
              </a:rPr>
              <a:t>Click to edit Master title style</a:t>
            </a:r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FF7198B7-D7A9-4952-A78F-E81987BFD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2" y="2324100"/>
            <a:ext cx="9036049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entury Gothic" panose="020B0502020202020204" pitchFamily="34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Century Gothic" panose="020B0502020202020204" pitchFamily="34" charset="0"/>
              </a:rPr>
              <a:t>Second level</a:t>
            </a:r>
          </a:p>
          <a:p>
            <a:pPr lvl="2"/>
            <a:r>
              <a:rPr lang="en-US" altLang="zh-CN">
                <a:sym typeface="Century Gothic" panose="020B0502020202020204" pitchFamily="34" charset="0"/>
              </a:rPr>
              <a:t>Third level</a:t>
            </a:r>
          </a:p>
          <a:p>
            <a:pPr lvl="3"/>
            <a:r>
              <a:rPr lang="en-US" altLang="zh-CN">
                <a:sym typeface="Century Gothic" panose="020B0502020202020204" pitchFamily="34" charset="0"/>
              </a:rPr>
              <a:t>Fourth level</a:t>
            </a:r>
          </a:p>
          <a:p>
            <a:pPr lvl="4"/>
            <a:r>
              <a:rPr lang="en-US" altLang="zh-CN">
                <a:sym typeface="Century Gothic" panose="020B0502020202020204" pitchFamily="34" charset="0"/>
              </a:rPr>
              <a:t>Fifth level</a:t>
            </a:r>
          </a:p>
        </p:txBody>
      </p:sp>
      <p:sp>
        <p:nvSpPr>
          <p:cNvPr id="1070" name="Date Placeholder 3">
            <a:extLst>
              <a:ext uri="{FF2B5EF4-FFF2-40B4-BE49-F238E27FC236}">
                <a16:creationId xmlns:a16="http://schemas.microsoft.com/office/drawing/2014/main" id="{BA756ED6-3E5B-4F02-8A4C-2DF4296B08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96767" y="223839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FEFEFE"/>
                </a:solidFill>
                <a:ea typeface="SimSun" charset="-122"/>
                <a:sym typeface="Arial" pitchFamily="34" charset="0"/>
              </a:defRPr>
            </a:lvl1pPr>
          </a:lstStyle>
          <a:p>
            <a:pPr>
              <a:defRPr/>
            </a:pPr>
            <a:fld id="{BD24E011-5C91-4ADE-B8F3-FFEFBAB1E2D8}" type="datetime1">
              <a:rPr lang="en-US" altLang="en-US"/>
              <a:pPr>
                <a:defRPr/>
              </a:pPr>
              <a:t>10/30/2017</a:t>
            </a:fld>
            <a:endParaRPr lang="en-US"/>
          </a:p>
        </p:txBody>
      </p:sp>
      <p:sp>
        <p:nvSpPr>
          <p:cNvPr id="1071" name="Footer Placeholder 4">
            <a:extLst>
              <a:ext uri="{FF2B5EF4-FFF2-40B4-BE49-F238E27FC236}">
                <a16:creationId xmlns:a16="http://schemas.microsoft.com/office/drawing/2014/main" id="{64032E26-0C1E-4FD3-8670-CE5CA13518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89134" y="5851526"/>
            <a:ext cx="466936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ea typeface="SimSun" charset="-122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2" name="Slide Number Placeholder 5">
            <a:extLst>
              <a:ext uri="{FF2B5EF4-FFF2-40B4-BE49-F238E27FC236}">
                <a16:creationId xmlns:a16="http://schemas.microsoft.com/office/drawing/2014/main" id="{40E3AA52-4170-47ED-9B4C-9E84D811E2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99717" y="223839"/>
            <a:ext cx="177588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FEFEFE"/>
                </a:solidFill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E82581FD-EFCE-4CDD-8FA2-CF1D12E14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5" name="Picture 60">
            <a:extLst>
              <a:ext uri="{FF2B5EF4-FFF2-40B4-BE49-F238E27FC236}">
                <a16:creationId xmlns:a16="http://schemas.microsoft.com/office/drawing/2014/main" id="{A3AEAE13-550D-4D35-AA7A-DF696A2C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0"/>
          <a:stretch>
            <a:fillRect/>
          </a:stretch>
        </p:blipFill>
        <p:spPr bwMode="auto">
          <a:xfrm>
            <a:off x="711201" y="6096001"/>
            <a:ext cx="15113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1036" name="Picture 60">
            <a:extLst>
              <a:ext uri="{FF2B5EF4-FFF2-40B4-BE49-F238E27FC236}">
                <a16:creationId xmlns:a16="http://schemas.microsoft.com/office/drawing/2014/main" id="{362E4D44-37A7-4A01-B899-BB9BF213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1" y="5943600"/>
            <a:ext cx="70696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84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+mj-lt"/>
          <a:ea typeface="+mj-ea"/>
          <a:cs typeface="+mj-cs"/>
          <a:sym typeface="Century Gothic" panose="020B0502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Century Gothic" pitchFamily="34" charset="0"/>
          <a:ea typeface="幼圆" charset="0"/>
          <a:cs typeface="幼圆" charset="0"/>
          <a:sym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Century Gothic" pitchFamily="34" charset="0"/>
          <a:ea typeface="幼圆" charset="0"/>
          <a:cs typeface="幼圆" charset="0"/>
          <a:sym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Century Gothic" pitchFamily="34" charset="0"/>
          <a:ea typeface="幼圆" charset="0"/>
          <a:cs typeface="幼圆" charset="0"/>
          <a:sym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Century Gothic" pitchFamily="34" charset="0"/>
          <a:ea typeface="幼圆" charset="0"/>
          <a:cs typeface="幼圆" charset="0"/>
          <a:sym typeface="Century Gothic" panose="020B0502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Century Gothic" pitchFamily="34" charset="0"/>
          <a:ea typeface="幼圆" charset="0"/>
          <a:cs typeface="幼圆" charset="0"/>
          <a:sym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Century Gothic" pitchFamily="34" charset="0"/>
          <a:ea typeface="幼圆" charset="0"/>
          <a:cs typeface="幼圆" charset="0"/>
          <a:sym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Century Gothic" pitchFamily="34" charset="0"/>
          <a:ea typeface="幼圆" charset="0"/>
          <a:cs typeface="幼圆" charset="0"/>
          <a:sym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28374A"/>
          </a:solidFill>
          <a:latin typeface="Century Gothic" pitchFamily="34" charset="0"/>
          <a:ea typeface="幼圆" charset="0"/>
          <a:cs typeface="幼圆" charset="0"/>
          <a:sym typeface="Century Gothic" pitchFamily="34" charset="0"/>
        </a:defRPr>
      </a:lvl9pPr>
    </p:titleStyle>
    <p:bodyStyle>
      <a:lvl1pPr marL="342900" indent="-273050" algn="l" defTabSz="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>
          <a:solidFill>
            <a:srgbClr val="28374A"/>
          </a:solidFill>
          <a:latin typeface="+mn-lt"/>
          <a:ea typeface="+mn-ea"/>
          <a:cs typeface="+mn-cs"/>
          <a:sym typeface="Century Gothic" panose="020B0502020202020204" pitchFamily="34" charset="0"/>
        </a:defRPr>
      </a:lvl1pPr>
      <a:lvl2pPr marL="639763" indent="-271463" algn="l" defTabSz="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>
          <a:solidFill>
            <a:srgbClr val="28374A"/>
          </a:solidFill>
          <a:latin typeface="+mn-lt"/>
          <a:ea typeface="+mn-ea"/>
          <a:cs typeface="+mn-cs"/>
          <a:sym typeface="Century Gothic" panose="020B0502020202020204" pitchFamily="34" charset="0"/>
        </a:defRPr>
      </a:lvl2pPr>
      <a:lvl3pPr marL="914400" indent="-228600" algn="l" defTabSz="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>
          <a:solidFill>
            <a:srgbClr val="28374A"/>
          </a:solidFill>
          <a:latin typeface="+mn-lt"/>
          <a:ea typeface="+mn-ea"/>
          <a:cs typeface="+mn-cs"/>
          <a:sym typeface="Century Gothic" panose="020B0502020202020204" pitchFamily="34" charset="0"/>
        </a:defRPr>
      </a:lvl3pPr>
      <a:lvl4pPr marL="1123950" indent="-228600" algn="l" defTabSz="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>
          <a:solidFill>
            <a:srgbClr val="28374A"/>
          </a:solidFill>
          <a:latin typeface="+mn-lt"/>
          <a:ea typeface="+mn-ea"/>
          <a:cs typeface="+mn-cs"/>
          <a:sym typeface="Century Gothic" panose="020B0502020202020204" pitchFamily="34" charset="0"/>
        </a:defRPr>
      </a:lvl4pPr>
      <a:lvl5pPr marL="1325563" indent="-227013" algn="l" defTabSz="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>
          <a:solidFill>
            <a:srgbClr val="28374A"/>
          </a:solidFill>
          <a:latin typeface="+mn-lt"/>
          <a:ea typeface="+mn-ea"/>
          <a:cs typeface="+mn-cs"/>
          <a:sym typeface="Century Gothic" panose="020B0502020202020204" pitchFamily="34" charset="0"/>
        </a:defRPr>
      </a:lvl5pPr>
      <a:lvl6pPr marL="1782763" indent="-227013" algn="l" defTabSz="0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>
          <a:solidFill>
            <a:srgbClr val="28374A"/>
          </a:solidFill>
          <a:latin typeface="+mn-lt"/>
          <a:ea typeface="+mn-ea"/>
          <a:cs typeface="+mn-cs"/>
          <a:sym typeface="Century Gothic" pitchFamily="34" charset="0"/>
        </a:defRPr>
      </a:lvl6pPr>
      <a:lvl7pPr marL="2239963" indent="-227013" algn="l" defTabSz="0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>
          <a:solidFill>
            <a:srgbClr val="28374A"/>
          </a:solidFill>
          <a:latin typeface="+mn-lt"/>
          <a:ea typeface="+mn-ea"/>
          <a:cs typeface="+mn-cs"/>
          <a:sym typeface="Century Gothic" pitchFamily="34" charset="0"/>
        </a:defRPr>
      </a:lvl7pPr>
      <a:lvl8pPr marL="2697163" indent="-227013" algn="l" defTabSz="0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>
          <a:solidFill>
            <a:srgbClr val="28374A"/>
          </a:solidFill>
          <a:latin typeface="+mn-lt"/>
          <a:ea typeface="+mn-ea"/>
          <a:cs typeface="+mn-cs"/>
          <a:sym typeface="Century Gothic" pitchFamily="34" charset="0"/>
        </a:defRPr>
      </a:lvl8pPr>
      <a:lvl9pPr marL="3154363" indent="-227013" algn="l" defTabSz="0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>
          <a:solidFill>
            <a:srgbClr val="28374A"/>
          </a:solidFill>
          <a:latin typeface="+mn-lt"/>
          <a:ea typeface="+mn-ea"/>
          <a:cs typeface="+mn-cs"/>
          <a:sym typeface="Century Gothic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406400" y="0"/>
            <a:ext cx="13243984" cy="6858000"/>
            <a:chOff x="-382404" y="0"/>
            <a:chExt cx="9932332" cy="6858000"/>
          </a:xfrm>
        </p:grpSpPr>
        <p:grpSp>
          <p:nvGrpSpPr>
            <p:cNvPr id="103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6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6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375"/>
            <a:ext cx="109728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506E94">
                  <a:lumMod val="50000"/>
                </a:srgb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81185" y="-22225"/>
            <a:ext cx="4906433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199717" y="-22225"/>
            <a:ext cx="46736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390652" y="1027113"/>
            <a:ext cx="93662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90652" y="2324100"/>
            <a:ext cx="9036049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767" y="2238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rgbClr val="FEFEFE"/>
                </a:solidFill>
                <a:latin typeface="Arial" charset="0"/>
                <a:cs typeface="Arial" charset="0"/>
              </a:defRPr>
            </a:lvl1pPr>
          </a:lstStyle>
          <a:p>
            <a:fld id="{33E8226A-2B89-4F3E-AC23-EB1C632E4A3A}" type="datetimeFigureOut">
              <a:rPr lang="en-US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9134" y="5851526"/>
            <a:ext cx="4669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charset="0"/>
                <a:cs typeface="Arial" charset="0"/>
              </a:defRPr>
            </a:lvl1pPr>
          </a:lstStyle>
          <a:p>
            <a:endParaRPr lang="en-US" dirty="0">
              <a:solidFill>
                <a:srgbClr val="797B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9717" y="223839"/>
            <a:ext cx="1775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rgbClr val="FEFEFE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0C0BBA-624C-4EC6-916D-513C3A9B3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5" name="Picture 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0"/>
          <a:stretch>
            <a:fillRect/>
          </a:stretch>
        </p:blipFill>
        <p:spPr bwMode="auto">
          <a:xfrm>
            <a:off x="711200" y="6096000"/>
            <a:ext cx="1511909" cy="36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943313"/>
            <a:ext cx="707701" cy="5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1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28374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28374A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28374A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28374A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28374A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rgbClr val="28374A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rgbClr val="28374A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rgbClr val="28374A"/>
          </a:solidFill>
          <a:latin typeface="+mn-lt"/>
          <a:ea typeface="+mn-ea"/>
          <a:cs typeface="+mn-cs"/>
        </a:defRPr>
      </a:lvl3pPr>
      <a:lvl4pPr marL="112395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rgbClr val="28374A"/>
          </a:solidFill>
          <a:latin typeface="+mn-lt"/>
          <a:ea typeface="+mn-ea"/>
          <a:cs typeface="+mn-cs"/>
        </a:defRPr>
      </a:lvl4pPr>
      <a:lvl5pPr marL="1325563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rgbClr val="28374A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dmnewberry2001@yahoo.com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video" Target="file:///G:\Talks&amp;Posters\Ward_Evan%20BEM09\capture%20in%20mussel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intranet.dctc.mnscu.edu/assets/pics/marketing/logos/dctc/dctc_logo_2C_horiz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intranet.dctc.mnscu.edu/assets/pics/marketing/logos/dctc/dctc_logo_2C_horiz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://intranet.dctc.mnscu.edu/assets/pics/marketing/logos/dctc/dctc_logo_2C_horiz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intranet.dctc.mnscu.edu/assets/pics/marketing/logos/dctc/dctc_logo_2C_horiz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G:\Talks&amp;Posters\Ward_Evan%20BEM09\capture%20in%20mussel.WMV" TargetMode="Externa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8775" y="2781040"/>
            <a:ext cx="4384273" cy="170216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Using Technical Content to Teach Non-Technical Workforce Skills</a:t>
            </a:r>
            <a:br>
              <a:rPr lang="en-US" sz="240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200" dirty="0"/>
              <a:t>Deb Newberry</a:t>
            </a:r>
            <a:br>
              <a:rPr lang="en-US" sz="2200" dirty="0"/>
            </a:br>
            <a:r>
              <a:rPr lang="en-US" sz="2200" dirty="0">
                <a:hlinkClick r:id="rId2"/>
              </a:rPr>
              <a:t>dmnewberry2001@yahoo.com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0"/>
          <a:stretch>
            <a:fillRect/>
          </a:stretch>
        </p:blipFill>
        <p:spPr bwMode="auto">
          <a:xfrm>
            <a:off x="6903294" y="2971800"/>
            <a:ext cx="2071004" cy="6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84" y="4038600"/>
            <a:ext cx="1145624" cy="11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554" y="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cs typeface="Times New Roman" pitchFamily="18" charset="0"/>
              </a:rPr>
              <a:t>What are Aggregates?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28800" y="1295400"/>
            <a:ext cx="4191000" cy="3657600"/>
          </a:xfrm>
        </p:spPr>
        <p:txBody>
          <a:bodyPr/>
          <a:lstStyle/>
          <a:p>
            <a:pPr eaLnBrk="1" hangingPunct="1"/>
            <a:r>
              <a:rPr lang="en-US" sz="2400" dirty="0">
                <a:cs typeface="Times New Roman" pitchFamily="18" charset="0"/>
              </a:rPr>
              <a:t>Aggregations of inorganic and organic matter</a:t>
            </a:r>
          </a:p>
          <a:p>
            <a:pPr eaLnBrk="1" hangingPunct="1"/>
            <a:r>
              <a:rPr lang="en-US" sz="2400" dirty="0">
                <a:cs typeface="Times New Roman" pitchFamily="18" charset="0"/>
              </a:rPr>
              <a:t>Result of collision and adhesion forces</a:t>
            </a:r>
            <a:endParaRPr lang="en-US" sz="1400" dirty="0">
              <a:cs typeface="Times New Roman" pitchFamily="18" charset="0"/>
            </a:endParaRPr>
          </a:p>
          <a:p>
            <a:r>
              <a:rPr lang="en-US" sz="2400" dirty="0">
                <a:cs typeface="Times New Roman" pitchFamily="18" charset="0"/>
              </a:rPr>
              <a:t>Biologically secreted mucopolysaccharides</a:t>
            </a:r>
            <a:endParaRPr lang="en-US" sz="1600" dirty="0">
              <a:cs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172200" y="1295400"/>
            <a:ext cx="4038600" cy="3801866"/>
            <a:chOff x="5638800" y="1219200"/>
            <a:chExt cx="2590800" cy="2609125"/>
          </a:xfrm>
        </p:grpSpPr>
        <p:pic>
          <p:nvPicPr>
            <p:cNvPr id="820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1219200"/>
              <a:ext cx="2590800" cy="2446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5" name="Text Box 4"/>
            <p:cNvSpPr txBox="1">
              <a:spLocks noChangeArrowheads="1"/>
            </p:cNvSpPr>
            <p:nvPr/>
          </p:nvSpPr>
          <p:spPr bwMode="auto">
            <a:xfrm>
              <a:off x="6343662" y="3638228"/>
              <a:ext cx="1359926" cy="190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cs typeface="Times New Roman" pitchFamily="18" charset="0"/>
                </a:rPr>
                <a:t>www.waterencyclopedia.com/images/wsci_03_img0374.jpg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667000" y="4419600"/>
            <a:ext cx="2514600" cy="2062506"/>
            <a:chOff x="1828800" y="4495800"/>
            <a:chExt cx="2514600" cy="2062506"/>
          </a:xfrm>
        </p:grpSpPr>
        <p:pic>
          <p:nvPicPr>
            <p:cNvPr id="8200" name="Picture 10" descr="C:\Documents and Settings\John\Desktop\John Backup\Desktop\UConn PhD\Photos\Flocs\flocwithout2 (edit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2514600" cy="192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45"/>
            <p:cNvGrpSpPr>
              <a:grpSpLocks/>
            </p:cNvGrpSpPr>
            <p:nvPr/>
          </p:nvGrpSpPr>
          <p:grpSpPr bwMode="auto">
            <a:xfrm>
              <a:off x="3657599" y="6096641"/>
              <a:ext cx="582955" cy="461665"/>
              <a:chOff x="3733800" y="5819001"/>
              <a:chExt cx="582955" cy="461665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3886201" y="5865985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03" name="TextBox 44"/>
              <p:cNvSpPr txBox="1">
                <a:spLocks noChangeArrowheads="1"/>
              </p:cNvSpPr>
              <p:nvPr/>
            </p:nvSpPr>
            <p:spPr bwMode="auto">
              <a:xfrm>
                <a:off x="3733800" y="5819001"/>
                <a:ext cx="5829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/>
                  </a:rPr>
                  <a:t>1 mm</a:t>
                </a:r>
              </a:p>
            </p:txBody>
          </p:sp>
        </p:grpSp>
      </p:grpSp>
      <p:sp>
        <p:nvSpPr>
          <p:cNvPr id="12" name="Oval 11"/>
          <p:cNvSpPr/>
          <p:nvPr/>
        </p:nvSpPr>
        <p:spPr>
          <a:xfrm>
            <a:off x="6248400" y="3789363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5181600" y="3933825"/>
            <a:ext cx="1066800" cy="8588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254106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ChangeArrowheads="1"/>
          </p:cNvSpPr>
          <p:nvPr/>
        </p:nvSpPr>
        <p:spPr bwMode="auto">
          <a:xfrm>
            <a:off x="-1319054" y="185738"/>
            <a:ext cx="891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Nanoparticles in Aggregates</a:t>
            </a:r>
          </a:p>
        </p:txBody>
      </p:sp>
      <p:sp>
        <p:nvSpPr>
          <p:cNvPr id="367620" name="Rectangle 4"/>
          <p:cNvSpPr>
            <a:spLocks noChangeArrowheads="1"/>
          </p:cNvSpPr>
          <p:nvPr/>
        </p:nvSpPr>
        <p:spPr bwMode="auto">
          <a:xfrm>
            <a:off x="1609726" y="871538"/>
            <a:ext cx="8753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6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Scanning Electron Micrographs </a:t>
            </a:r>
          </a:p>
        </p:txBody>
      </p:sp>
      <p:grpSp>
        <p:nvGrpSpPr>
          <p:cNvPr id="367687" name="Group 71"/>
          <p:cNvGrpSpPr>
            <a:grpSpLocks/>
          </p:cNvGrpSpPr>
          <p:nvPr/>
        </p:nvGrpSpPr>
        <p:grpSpPr bwMode="auto">
          <a:xfrm>
            <a:off x="3632201" y="1449389"/>
            <a:ext cx="4887913" cy="2230437"/>
            <a:chOff x="1337" y="949"/>
            <a:chExt cx="3079" cy="1405"/>
          </a:xfrm>
        </p:grpSpPr>
        <p:pic>
          <p:nvPicPr>
            <p:cNvPr id="36762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" b="50858"/>
            <a:stretch>
              <a:fillRect/>
            </a:stretch>
          </p:blipFill>
          <p:spPr bwMode="auto">
            <a:xfrm>
              <a:off x="1337" y="949"/>
              <a:ext cx="3079" cy="140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7626" name="Text Box 10"/>
            <p:cNvSpPr txBox="1">
              <a:spLocks noChangeArrowheads="1"/>
            </p:cNvSpPr>
            <p:nvPr/>
          </p:nvSpPr>
          <p:spPr bwMode="auto">
            <a:xfrm>
              <a:off x="2340" y="2136"/>
              <a:ext cx="4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</a:rPr>
                <a:t>10 um</a:t>
              </a:r>
            </a:p>
          </p:txBody>
        </p:sp>
      </p:grpSp>
      <p:sp>
        <p:nvSpPr>
          <p:cNvPr id="367629" name="Text Box 13"/>
          <p:cNvSpPr txBox="1">
            <a:spLocks noChangeArrowheads="1"/>
          </p:cNvSpPr>
          <p:nvPr/>
        </p:nvSpPr>
        <p:spPr bwMode="auto">
          <a:xfrm>
            <a:off x="8686801" y="2289176"/>
            <a:ext cx="19288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</a:rPr>
              <a:t>X-ray map of image shown in “A” (EDX)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</a:rPr>
              <a:t>Gold =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</a:rPr>
              <a:t>Ti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</a:rPr>
              <a:t>   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67630" name="Line 14"/>
          <p:cNvSpPr>
            <a:spLocks noChangeShapeType="1"/>
          </p:cNvSpPr>
          <p:nvPr/>
        </p:nvSpPr>
        <p:spPr bwMode="auto">
          <a:xfrm flipH="1">
            <a:off x="8385176" y="2700338"/>
            <a:ext cx="377825" cy="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grpSp>
        <p:nvGrpSpPr>
          <p:cNvPr id="367680" name="Group 64"/>
          <p:cNvGrpSpPr>
            <a:grpSpLocks/>
          </p:cNvGrpSpPr>
          <p:nvPr/>
        </p:nvGrpSpPr>
        <p:grpSpPr bwMode="auto">
          <a:xfrm>
            <a:off x="3554414" y="4108451"/>
            <a:ext cx="5076825" cy="1895475"/>
            <a:chOff x="1270" y="2471"/>
            <a:chExt cx="3198" cy="1194"/>
          </a:xfrm>
        </p:grpSpPr>
        <p:pic>
          <p:nvPicPr>
            <p:cNvPr id="367676" name="Picture 60"/>
            <p:cNvPicPr>
              <a:picLocks noChangeAspect="1" noChangeArrowheads="1"/>
            </p:cNvPicPr>
            <p:nvPr/>
          </p:nvPicPr>
          <p:blipFill>
            <a:blip r:embed="rId3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" r="650"/>
            <a:stretch>
              <a:fillRect/>
            </a:stretch>
          </p:blipFill>
          <p:spPr bwMode="auto">
            <a:xfrm>
              <a:off x="1270" y="2471"/>
              <a:ext cx="3198" cy="1194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7628" name="Text Box 12"/>
            <p:cNvSpPr txBox="1">
              <a:spLocks noChangeArrowheads="1"/>
            </p:cNvSpPr>
            <p:nvPr/>
          </p:nvSpPr>
          <p:spPr bwMode="auto">
            <a:xfrm>
              <a:off x="2032" y="3238"/>
              <a:ext cx="1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/>
                </a:rPr>
                <a:t>d</a:t>
              </a:r>
            </a:p>
          </p:txBody>
        </p:sp>
      </p:grpSp>
      <p:sp>
        <p:nvSpPr>
          <p:cNvPr id="367677" name="Line 61"/>
          <p:cNvSpPr>
            <a:spLocks noChangeShapeType="1"/>
          </p:cNvSpPr>
          <p:nvPr/>
        </p:nvSpPr>
        <p:spPr bwMode="auto">
          <a:xfrm flipH="1">
            <a:off x="8545514" y="3511551"/>
            <a:ext cx="782637" cy="887413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67681" name="Text Box 65"/>
          <p:cNvSpPr txBox="1">
            <a:spLocks noChangeArrowheads="1"/>
          </p:cNvSpPr>
          <p:nvPr/>
        </p:nvSpPr>
        <p:spPr bwMode="auto">
          <a:xfrm>
            <a:off x="6864350" y="1023938"/>
            <a:ext cx="1798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&gt; 100 nm TiO</a:t>
            </a:r>
            <a:r>
              <a:rPr kumimoji="0" lang="en-US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67682" name="Text Box 66"/>
          <p:cNvSpPr txBox="1">
            <a:spLocks noChangeArrowheads="1"/>
          </p:cNvSpPr>
          <p:nvPr/>
        </p:nvSpPr>
        <p:spPr bwMode="auto">
          <a:xfrm>
            <a:off x="6989764" y="3717926"/>
            <a:ext cx="1798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ca. 40 nm TiO</a:t>
            </a:r>
            <a:r>
              <a:rPr kumimoji="0" lang="en-US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67683" name="Rectangle 67"/>
          <p:cNvSpPr>
            <a:spLocks noChangeArrowheads="1"/>
          </p:cNvSpPr>
          <p:nvPr/>
        </p:nvSpPr>
        <p:spPr bwMode="auto">
          <a:xfrm>
            <a:off x="1714500" y="2130425"/>
            <a:ext cx="177165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3 days;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ca. 65 % NP incorporation</a:t>
            </a:r>
          </a:p>
        </p:txBody>
      </p:sp>
    </p:spTree>
    <p:extLst>
      <p:ext uri="{BB962C8B-B14F-4D97-AF65-F5344CB8AC3E}">
        <p14:creationId xmlns:p14="http://schemas.microsoft.com/office/powerpoint/2010/main" val="371188974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257618" y="128588"/>
            <a:ext cx="891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	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Incorporation Study</a:t>
            </a:r>
          </a:p>
        </p:txBody>
      </p:sp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1141096" y="1432560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SzPct val="6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NP suspension prepared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Freshwater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TiO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NP (rutile, ca. 40 nm, ca. 1 ppm)</a:t>
            </a: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Laboratory aggregates generated</a:t>
            </a:r>
          </a:p>
          <a:p>
            <a:pPr marL="742950" marR="0" lvl="1" indent="-28575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60000"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</a:endParaRPr>
          </a:p>
        </p:txBody>
      </p:sp>
      <p:pic>
        <p:nvPicPr>
          <p:cNvPr id="356357" name="Picture 5" descr="roller-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53" y="1043154"/>
            <a:ext cx="2845017" cy="2614445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6358" name="Group 6"/>
          <p:cNvGrpSpPr>
            <a:grpSpLocks/>
          </p:cNvGrpSpPr>
          <p:nvPr/>
        </p:nvGrpSpPr>
        <p:grpSpPr bwMode="auto">
          <a:xfrm>
            <a:off x="7115435" y="3810000"/>
            <a:ext cx="3160135" cy="2327910"/>
            <a:chOff x="3567" y="2298"/>
            <a:chExt cx="1920" cy="1440"/>
          </a:xfrm>
        </p:grpSpPr>
        <p:pic>
          <p:nvPicPr>
            <p:cNvPr id="356359" name="Picture 7" descr="Flocs-in-ja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2298"/>
              <a:ext cx="1920" cy="1440"/>
            </a:xfrm>
            <a:prstGeom prst="rect">
              <a:avLst/>
            </a:prstGeom>
            <a:noFill/>
            <a:ln w="38100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6360" name="Line 8"/>
            <p:cNvSpPr>
              <a:spLocks noChangeShapeType="1"/>
            </p:cNvSpPr>
            <p:nvPr/>
          </p:nvSpPr>
          <p:spPr bwMode="auto">
            <a:xfrm>
              <a:off x="4344" y="3093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endParaRPr>
            </a:p>
          </p:txBody>
        </p:sp>
        <p:sp>
          <p:nvSpPr>
            <p:cNvPr id="356361" name="Line 9"/>
            <p:cNvSpPr>
              <a:spLocks noChangeShapeType="1"/>
            </p:cNvSpPr>
            <p:nvPr/>
          </p:nvSpPr>
          <p:spPr bwMode="auto">
            <a:xfrm>
              <a:off x="3870" y="3315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endParaRPr>
            </a:p>
          </p:txBody>
        </p:sp>
        <p:sp>
          <p:nvSpPr>
            <p:cNvPr id="356362" name="Line 10"/>
            <p:cNvSpPr>
              <a:spLocks noChangeShapeType="1"/>
            </p:cNvSpPr>
            <p:nvPr/>
          </p:nvSpPr>
          <p:spPr bwMode="auto">
            <a:xfrm>
              <a:off x="4485" y="3294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endParaRPr>
            </a:p>
          </p:txBody>
        </p:sp>
      </p:grpSp>
      <p:pic>
        <p:nvPicPr>
          <p:cNvPr id="356368" name="Picture 16" descr="clam-exp1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3200400" cy="2400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38713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278D3-70D4-4764-9BAC-10C0F1E8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D0B8D82-4F2D-42B7-AB20-FB3AF88C5DEF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/>
                <a:ea typeface="SimSun" charset="-122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10/30/2017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SimSun" charset="-122"/>
              <a:sym typeface="Arial" pitchFamily="34" charset="0"/>
            </a:endParaRPr>
          </a:p>
        </p:txBody>
      </p:sp>
      <p:pic>
        <p:nvPicPr>
          <p:cNvPr id="4" name="Picture 2" descr="Image result for twin cities map">
            <a:extLst>
              <a:ext uri="{FF2B5EF4-FFF2-40B4-BE49-F238E27FC236}">
                <a16:creationId xmlns:a16="http://schemas.microsoft.com/office/drawing/2014/main" id="{D4457669-0DD9-4CCF-81E0-1F42EAF9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77" y="902970"/>
            <a:ext cx="102487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775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E9D672-7BE4-46CC-81A0-4028EEDBB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D0B8D82-4F2D-42B7-AB20-FB3AF88C5DEF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/>
                <a:ea typeface="SimSun" charset="-122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10/30/2017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SimSun" charset="-122"/>
              <a:sym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4CE57-B6DB-47CE-8BE0-21796ED64ABF}"/>
              </a:ext>
            </a:extLst>
          </p:cNvPr>
          <p:cNvSpPr/>
          <p:nvPr/>
        </p:nvSpPr>
        <p:spPr>
          <a:xfrm>
            <a:off x="773430" y="129185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Develop overall project plan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Define mission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Define tasks and schedule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Research: Zebra mussels and location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Research, review and study previous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fresh water 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Define water collection sites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Order materials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ACC88A-ACAF-4497-9E9A-53A111EF3E3D}"/>
              </a:ext>
            </a:extLst>
          </p:cNvPr>
          <p:cNvSpPr/>
          <p:nvPr/>
        </p:nvSpPr>
        <p:spPr>
          <a:xfrm>
            <a:off x="5985510" y="146732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TECHNICAL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Learn program management SW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Create and understand Gantt charts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Evaluate interdependencies of 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Develop process flow charts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Learn new vocabulary (and use it)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79E78F-EC5B-4832-BFA6-77D3422DB03C}"/>
              </a:ext>
            </a:extLst>
          </p:cNvPr>
          <p:cNvSpPr/>
          <p:nvPr/>
        </p:nvSpPr>
        <p:spPr>
          <a:xfrm>
            <a:off x="3928110" y="442769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NON TECHNICAL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Learn teamwork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Assess individual and group strengths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and weaknesses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Practice communication (oral and written (graphing)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887A9-16DD-4A42-83F6-FF3C75F01AFC}"/>
              </a:ext>
            </a:extLst>
          </p:cNvPr>
          <p:cNvSpPr txBox="1"/>
          <p:nvPr/>
        </p:nvSpPr>
        <p:spPr>
          <a:xfrm>
            <a:off x="1108710" y="697230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3303956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88A15-A472-4CD7-9977-C374D915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D0B8D82-4F2D-42B7-AB20-FB3AF88C5DEF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/>
                <a:ea typeface="SimSun" charset="-122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10/30/2017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SimSun" charset="-122"/>
              <a:sym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137DB1-0181-45FA-BBC0-86B7126A97F3}"/>
              </a:ext>
            </a:extLst>
          </p:cNvPr>
          <p:cNvSpPr/>
          <p:nvPr/>
        </p:nvSpPr>
        <p:spPr>
          <a:xfrm>
            <a:off x="716280" y="116816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Learn container preparation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Define and practice collection methodology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Document collection location and other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Determine properties and measurement approach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Determine instruments required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Learn instrument operation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Measure and evaluate water properties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Assess tolerance values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Test and characterize nanoparticles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Define aggregates and process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4F09C-CD51-42ED-B103-ADA684678B07}"/>
              </a:ext>
            </a:extLst>
          </p:cNvPr>
          <p:cNvSpPr/>
          <p:nvPr/>
        </p:nvSpPr>
        <p:spPr>
          <a:xfrm>
            <a:off x="6371167" y="1168162"/>
            <a:ext cx="51045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TECHNICAL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Understand properties to be measured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In water - pH, chemical composition, total suspended solids, dissolved organic carbon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In nanoparticles - Surface area, zeta potential, hydrodynamic diameter, crystalline structure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Understand and calculate tolerance allowances, statistical variation, equipment accuracy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7BEFFB-9714-4536-BB6D-20B108D2ADEA}"/>
              </a:ext>
            </a:extLst>
          </p:cNvPr>
          <p:cNvSpPr/>
          <p:nvPr/>
        </p:nvSpPr>
        <p:spPr>
          <a:xfrm>
            <a:off x="2935283" y="470201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NON TECHNICAL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Appropriate documentation and data collection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Optimize data presentation and interpretation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Practice critical thinking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Practice problem solving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Develop time management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B493B-66B9-4D13-9878-DCB6F8D4DFFD}"/>
              </a:ext>
            </a:extLst>
          </p:cNvPr>
          <p:cNvSpPr txBox="1"/>
          <p:nvPr/>
        </p:nvSpPr>
        <p:spPr>
          <a:xfrm>
            <a:off x="1097280" y="588964"/>
            <a:ext cx="478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Water and NP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183256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30B818-D67F-4700-BBA2-8147E109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D0B8D82-4F2D-42B7-AB20-FB3AF88C5DEF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/>
                <a:ea typeface="SimSun" charset="-122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10/30/2017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SimSun" charset="-122"/>
              <a:sym typeface="Arial" pitchFamily="34" charset="0"/>
            </a:endParaRPr>
          </a:p>
        </p:txBody>
      </p:sp>
      <p:pic>
        <p:nvPicPr>
          <p:cNvPr id="3" name="capture in mussel.WMV">
            <a:hlinkClick r:id="" action="ppaction://media"/>
            <a:extLst>
              <a:ext uri="{FF2B5EF4-FFF2-40B4-BE49-F238E27FC236}">
                <a16:creationId xmlns:a16="http://schemas.microsoft.com/office/drawing/2014/main" id="{E69947FE-BDE3-4748-8013-AD41DFA69294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6084" y="33736469"/>
            <a:ext cx="5770192" cy="432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0DE27C-B6D2-4FD1-813B-396043F789BC}"/>
              </a:ext>
            </a:extLst>
          </p:cNvPr>
          <p:cNvSpPr/>
          <p:nvPr/>
        </p:nvSpPr>
        <p:spPr>
          <a:xfrm>
            <a:off x="727710" y="118764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Order and inspect animals (or collect?)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Define and practice protocol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Run pilot set of animals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Generate laboratory aggregates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Determine schedule for activity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Perform Experiments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Document 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Analyze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Create research paper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E44BF2-C156-4F0C-97B9-7F9F1D70F8BF}"/>
              </a:ext>
            </a:extLst>
          </p:cNvPr>
          <p:cNvSpPr/>
          <p:nvPr/>
        </p:nvSpPr>
        <p:spPr>
          <a:xfrm>
            <a:off x="3855720" y="404997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NON TECHNICAL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Learn complex lab procedure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Plan data collection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Learn various ways of presenting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Practice team 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Communication – writing a research paper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Analyze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Problem solving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ED89E-E908-4DE0-97B1-344130A77A51}"/>
              </a:ext>
            </a:extLst>
          </p:cNvPr>
          <p:cNvSpPr/>
          <p:nvPr/>
        </p:nvSpPr>
        <p:spPr>
          <a:xfrm>
            <a:off x="5335180" y="160314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TECHNICAL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Define protocol for inspections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Practice good lab procedure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Define data collection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Perform data analysis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Consider statistical variation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Evaluate data - results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D3F19-EA29-4DE5-8278-C2C37256D3DB}"/>
              </a:ext>
            </a:extLst>
          </p:cNvPr>
          <p:cNvSpPr txBox="1"/>
          <p:nvPr/>
        </p:nvSpPr>
        <p:spPr>
          <a:xfrm>
            <a:off x="1085850" y="588964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Animal Testing</a:t>
            </a:r>
          </a:p>
        </p:txBody>
      </p:sp>
    </p:spTree>
    <p:extLst>
      <p:ext uri="{BB962C8B-B14F-4D97-AF65-F5344CB8AC3E}">
        <p14:creationId xmlns:p14="http://schemas.microsoft.com/office/powerpoint/2010/main" val="349881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8D85D-14AB-492B-B746-8E099278EA7B}"/>
              </a:ext>
            </a:extLst>
          </p:cNvPr>
          <p:cNvSpPr txBox="1"/>
          <p:nvPr/>
        </p:nvSpPr>
        <p:spPr>
          <a:xfrm>
            <a:off x="1543050" y="829151"/>
            <a:ext cx="502092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Nano-Link</a:t>
            </a:r>
          </a:p>
          <a:p>
            <a:r>
              <a:rPr lang="en-US" sz="2000" dirty="0"/>
              <a:t>Center for Nanotechnology Education</a:t>
            </a:r>
          </a:p>
          <a:p>
            <a:endParaRPr lang="en-US" sz="2000" dirty="0"/>
          </a:p>
          <a:p>
            <a:r>
              <a:rPr lang="en-US" dirty="0"/>
              <a:t>An alliance of 14 schools throughout the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CF644-9746-4CCB-B29A-1945527C0313}"/>
              </a:ext>
            </a:extLst>
          </p:cNvPr>
          <p:cNvSpPr txBox="1"/>
          <p:nvPr/>
        </p:nvSpPr>
        <p:spPr>
          <a:xfrm>
            <a:off x="2567369" y="2626935"/>
            <a:ext cx="3996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Institution:</a:t>
            </a:r>
          </a:p>
          <a:p>
            <a:r>
              <a:rPr lang="en-US" dirty="0"/>
              <a:t>Dakota County Technical College</a:t>
            </a:r>
          </a:p>
          <a:p>
            <a:r>
              <a:rPr lang="en-US" dirty="0"/>
              <a:t>Rosemount, MN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6B230-4B6B-4908-9017-3FC40BE55D78}"/>
              </a:ext>
            </a:extLst>
          </p:cNvPr>
          <p:cNvSpPr txBox="1"/>
          <p:nvPr/>
        </p:nvSpPr>
        <p:spPr>
          <a:xfrm>
            <a:off x="2567369" y="3742313"/>
            <a:ext cx="373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Started a nano program in 2004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C4A4A-A844-42AA-B872-76A639D17920}"/>
              </a:ext>
            </a:extLst>
          </p:cNvPr>
          <p:cNvSpPr txBox="1"/>
          <p:nvPr/>
        </p:nvSpPr>
        <p:spPr>
          <a:xfrm>
            <a:off x="1280160" y="4594860"/>
            <a:ext cx="936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Stop by booth 607/608 at the Showcase tonight to learn more</a:t>
            </a:r>
          </a:p>
        </p:txBody>
      </p:sp>
    </p:spTree>
    <p:extLst>
      <p:ext uri="{BB962C8B-B14F-4D97-AF65-F5344CB8AC3E}">
        <p14:creationId xmlns:p14="http://schemas.microsoft.com/office/powerpoint/2010/main" val="351336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57401" y="1066801"/>
          <a:ext cx="7924799" cy="4971841"/>
        </p:xfrm>
        <a:graphic>
          <a:graphicData uri="http://schemas.openxmlformats.org/drawingml/2006/table">
            <a:tbl>
              <a:tblPr/>
              <a:tblGrid>
                <a:gridCol w="446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9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58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59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54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11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6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121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1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 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2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3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4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Univ. of MN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2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Name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BIOL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General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Biology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CHEM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Introduction to Chemistry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2101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Electronics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3111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Elem. of Micro Manufacturing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PHYS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Physics 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PHYS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Physics II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2111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Nanobiotechnology/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Agriculture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3112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Elem. of Micro Mfg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ENGL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Writing &amp; Research Skills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SPEE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1020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Interpersonal Communication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2121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Nanomaterials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3121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Thin Films Deposition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8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College Algebra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1250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Principles of Statistical Analysis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2131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Manufacturing,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Quality Assurance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3131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Intro to Materials Characterization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Fund. of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 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Fund of Nano II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2140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Interdisciplinary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3132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Materials Characterization 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862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1210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Computer Simulation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2151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Career Planning and Industry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3141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Principles and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Applications of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latin typeface="Times New Roman"/>
                          <a:ea typeface="Times New Roman"/>
                          <a:cs typeface="Times New Roman"/>
                        </a:rPr>
                        <a:t>Bionanotechnology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1222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Student Lab</a:t>
                      </a:r>
                      <a:r>
                        <a:rPr lang="en-US" sz="900" baseline="0" dirty="0">
                          <a:latin typeface="Times New Roman"/>
                          <a:ea typeface="Times New Roman"/>
                          <a:cs typeface="Times New Roman"/>
                        </a:rPr>
                        <a:t> Experience and Research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3142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Nanoparticles &amp; Biotechnology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2970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Internship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16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244" name="Rectangle 2"/>
          <p:cNvSpPr>
            <a:spLocks noChangeArrowheads="1"/>
          </p:cNvSpPr>
          <p:nvPr/>
        </p:nvSpPr>
        <p:spPr bwMode="auto">
          <a:xfrm>
            <a:off x="1918997" y="487299"/>
            <a:ext cx="4881465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Dakota County Technical College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Nanoscience Technology Program Course Outline and Credit Allocation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rev. 2011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245" name="Picture 1" descr="http://intranet.dctc.mnscu.edu/assets/pics/marketing/logos/dctc/dctc_logo_2C_horiz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99032" y="6065899"/>
            <a:ext cx="2819400" cy="66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6" name="Rectangle 3"/>
          <p:cNvSpPr>
            <a:spLocks noChangeArrowheads="1"/>
          </p:cNvSpPr>
          <p:nvPr/>
        </p:nvSpPr>
        <p:spPr bwMode="auto">
          <a:xfrm>
            <a:off x="1524001" y="1091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Up Arrow 1"/>
          <p:cNvSpPr/>
          <p:nvPr/>
        </p:nvSpPr>
        <p:spPr>
          <a:xfrm>
            <a:off x="2438400" y="3954379"/>
            <a:ext cx="762000" cy="12954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4350905" y="3954379"/>
            <a:ext cx="762000" cy="12954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09800" y="5105400"/>
            <a:ext cx="3048000" cy="87590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Knowledge transfer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Concept Integration</a:t>
            </a:r>
          </a:p>
        </p:txBody>
      </p:sp>
    </p:spTree>
    <p:extLst>
      <p:ext uri="{BB962C8B-B14F-4D97-AF65-F5344CB8AC3E}">
        <p14:creationId xmlns:p14="http://schemas.microsoft.com/office/powerpoint/2010/main" val="327048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57401" y="1066801"/>
          <a:ext cx="7924799" cy="4971841"/>
        </p:xfrm>
        <a:graphic>
          <a:graphicData uri="http://schemas.openxmlformats.org/drawingml/2006/table">
            <a:tbl>
              <a:tblPr/>
              <a:tblGrid>
                <a:gridCol w="446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9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58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59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54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11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6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121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1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 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2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3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4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Univ. of MN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2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Name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BIOL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General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Biology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CHEM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Introduction to Chemistry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2101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Electronics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3111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Elem. of Micro Manufacturing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PHYS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Physics 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PHYS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Physics II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2111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Nanobiotechnology/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Agriculture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3112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Elem. of Micro Mfg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ENGL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Writing &amp; Research Skills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SPEE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1020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Interpersonal Communication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2121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Nanomaterials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3121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Thin Films Deposition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8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College Algebra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1250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Principles of Statistical Analysis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2131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Manufacturing,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Quality Assurance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3131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Intro to Materials Characterization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Fund. of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 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Fund of Nano II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2140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Interdisciplinary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3132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Materials Characterization 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862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1210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Computer Simulation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2151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Career Planning and Industry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3141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Principles and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Applications of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latin typeface="Times New Roman"/>
                          <a:ea typeface="Times New Roman"/>
                          <a:cs typeface="Times New Roman"/>
                        </a:rPr>
                        <a:t>Bionanotechnology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1222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Student Lab</a:t>
                      </a:r>
                      <a:r>
                        <a:rPr lang="en-US" sz="900" baseline="0" dirty="0">
                          <a:latin typeface="Times New Roman"/>
                          <a:ea typeface="Times New Roman"/>
                          <a:cs typeface="Times New Roman"/>
                        </a:rPr>
                        <a:t> Experience and Research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3142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Nanoparticles &amp; Biotechnology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2970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Internship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16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244" name="Rectangle 2"/>
          <p:cNvSpPr>
            <a:spLocks noChangeArrowheads="1"/>
          </p:cNvSpPr>
          <p:nvPr/>
        </p:nvSpPr>
        <p:spPr bwMode="auto">
          <a:xfrm>
            <a:off x="1918997" y="487299"/>
            <a:ext cx="4881465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Dakota County Technical College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Nanoscience Technology Program Course Outline and Credit Allocation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rev. 2011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245" name="Picture 1" descr="http://intranet.dctc.mnscu.edu/assets/pics/marketing/logos/dctc/dctc_logo_2C_horiz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96240" y="6093504"/>
            <a:ext cx="2819400" cy="66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6" name="Rectangle 3"/>
          <p:cNvSpPr>
            <a:spLocks noChangeArrowheads="1"/>
          </p:cNvSpPr>
          <p:nvPr/>
        </p:nvSpPr>
        <p:spPr bwMode="auto">
          <a:xfrm>
            <a:off x="1524001" y="1091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3419856" y="2258568"/>
            <a:ext cx="5980176" cy="1956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Critical Thinking,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Problem Solving,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“Does this answer make sense?”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Throughout all courses</a:t>
            </a:r>
          </a:p>
        </p:txBody>
      </p:sp>
    </p:spTree>
    <p:extLst>
      <p:ext uri="{BB962C8B-B14F-4D97-AF65-F5344CB8AC3E}">
        <p14:creationId xmlns:p14="http://schemas.microsoft.com/office/powerpoint/2010/main" val="3426153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57401" y="1066801"/>
          <a:ext cx="7924799" cy="4971841"/>
        </p:xfrm>
        <a:graphic>
          <a:graphicData uri="http://schemas.openxmlformats.org/drawingml/2006/table">
            <a:tbl>
              <a:tblPr/>
              <a:tblGrid>
                <a:gridCol w="446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9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58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59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54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11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6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121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1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 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2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3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4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Univ. of MN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2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Name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BIOL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General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Biology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CHEM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Introduction to Chemistry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2101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Electronics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3111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Elem. of Micro Manufacturing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PHYS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Physics 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PHYS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Physics II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2111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Nanobiotechnology/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Agriculture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3112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Elem. of Micro Mfg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ENGL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Writing &amp; Research Skills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SPEE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1020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Interpersonal Communication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2121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Nanomaterials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3121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Thin Films Deposition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8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College Algebra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1250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Principles of Statistical Analysis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2131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Manufacturing,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Quality Assurance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3131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Intro to Materials Characterization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Fund. of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 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Fund of Nano II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2140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Interdisciplinary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3132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Materials Characterization 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862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1210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Computer Simulation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2151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Career Planning and Industry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3141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Principles and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Applications of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latin typeface="Times New Roman"/>
                          <a:ea typeface="Times New Roman"/>
                          <a:cs typeface="Times New Roman"/>
                        </a:rPr>
                        <a:t>Bionanotechnology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1222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Student Lab</a:t>
                      </a:r>
                      <a:r>
                        <a:rPr lang="en-US" sz="900" baseline="0" dirty="0">
                          <a:latin typeface="Times New Roman"/>
                          <a:ea typeface="Times New Roman"/>
                          <a:cs typeface="Times New Roman"/>
                        </a:rPr>
                        <a:t> Experience and Research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3142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Nanoparticles &amp; Biotechnology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2970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Internship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16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244" name="Rectangle 2"/>
          <p:cNvSpPr>
            <a:spLocks noChangeArrowheads="1"/>
          </p:cNvSpPr>
          <p:nvPr/>
        </p:nvSpPr>
        <p:spPr bwMode="auto">
          <a:xfrm>
            <a:off x="1918997" y="487299"/>
            <a:ext cx="4881465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Dakota County Technical College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Nanoscience Technology Program Course Outline and Credit Allocation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rev. 2011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245" name="Picture 1" descr="http://intranet.dctc.mnscu.edu/assets/pics/marketing/logos/dctc/dctc_logo_2C_horiz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676400" y="6038640"/>
            <a:ext cx="2819400" cy="66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6" name="Rectangle 3"/>
          <p:cNvSpPr>
            <a:spLocks noChangeArrowheads="1"/>
          </p:cNvSpPr>
          <p:nvPr/>
        </p:nvSpPr>
        <p:spPr bwMode="auto">
          <a:xfrm>
            <a:off x="1524001" y="1091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230624" y="2249424"/>
            <a:ext cx="2304662" cy="19293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Overt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Covert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358172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57401" y="1066801"/>
          <a:ext cx="7924799" cy="4971841"/>
        </p:xfrm>
        <a:graphic>
          <a:graphicData uri="http://schemas.openxmlformats.org/drawingml/2006/table">
            <a:tbl>
              <a:tblPr/>
              <a:tblGrid>
                <a:gridCol w="446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9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58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59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54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11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6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121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1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 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2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3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DCTC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Semester 4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  <a:cs typeface="Times New Roman"/>
                        </a:rPr>
                        <a:t>At Univ. of MN 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2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Course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Name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BIOL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General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Biology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CHEM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Introduction to Chemistry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2101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Electronics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3111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Elem. of Micro Manufacturing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PHYS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Physics 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PHYS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College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Physics II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2111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Nanobiotechnology/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Agriculture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3112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Elem. of Micro Mfg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ENGL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Writing &amp; Research Skills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SPEE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1020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Interpersonal Communication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2121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Nanomaterials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3121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Thin Films Deposition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8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College Algebra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1250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Principles of Statistical Analysis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2131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Manufacturing,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Quality Assurance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3131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Intro to Materials Characterization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5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Fund. of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 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Fund of Nano II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2140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Interdisciplinary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3132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Materials Characterization 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862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1210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Computer Simulation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2151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Career Planning and Industry 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3141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Principles and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Applications of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latin typeface="Times New Roman"/>
                          <a:ea typeface="Times New Roman"/>
                          <a:cs typeface="Times New Roman"/>
                        </a:rPr>
                        <a:t>Bionanotechnology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1222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Student Lab</a:t>
                      </a:r>
                      <a:r>
                        <a:rPr lang="en-US" sz="900" baseline="0" dirty="0">
                          <a:latin typeface="Times New Roman"/>
                          <a:ea typeface="Times New Roman"/>
                          <a:cs typeface="Times New Roman"/>
                        </a:rPr>
                        <a:t> Experience and Research</a:t>
                      </a: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MT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3142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Nanoparticles &amp; Biotechnology Lab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3366">
                            <a:tint val="66000"/>
                            <a:satMod val="160000"/>
                          </a:srgbClr>
                        </a:gs>
                        <a:gs pos="50000">
                          <a:srgbClr val="993366">
                            <a:tint val="44500"/>
                            <a:satMod val="160000"/>
                          </a:srgbClr>
                        </a:gs>
                        <a:gs pos="100000">
                          <a:srgbClr val="993366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2970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Internship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16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Credits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45249" marR="45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244" name="Rectangle 2"/>
          <p:cNvSpPr>
            <a:spLocks noChangeArrowheads="1"/>
          </p:cNvSpPr>
          <p:nvPr/>
        </p:nvSpPr>
        <p:spPr bwMode="auto">
          <a:xfrm>
            <a:off x="1918997" y="487299"/>
            <a:ext cx="4881465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Dakota County Technical College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Nanoscience Technology Program Course Outline and Credit Allocation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Times New Roman" pitchFamily="18" charset="0"/>
              </a:rPr>
              <a:t>rev. 2011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245" name="Picture 1" descr="http://intranet.dctc.mnscu.edu/assets/pics/marketing/logos/dctc/dctc_logo_2C_horiz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87096" y="6075216"/>
            <a:ext cx="2819400" cy="66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46" name="Rectangle 3"/>
          <p:cNvSpPr>
            <a:spLocks noChangeArrowheads="1"/>
          </p:cNvSpPr>
          <p:nvPr/>
        </p:nvSpPr>
        <p:spPr bwMode="auto">
          <a:xfrm>
            <a:off x="1524001" y="1091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359729" y="2980944"/>
            <a:ext cx="2210174" cy="171907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Experiment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Observe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Document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Ponder</a:t>
            </a:r>
          </a:p>
        </p:txBody>
      </p:sp>
    </p:spTree>
    <p:extLst>
      <p:ext uri="{BB962C8B-B14F-4D97-AF65-F5344CB8AC3E}">
        <p14:creationId xmlns:p14="http://schemas.microsoft.com/office/powerpoint/2010/main" val="180359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696" y="581343"/>
            <a:ext cx="9366249" cy="378777"/>
          </a:xfrm>
        </p:spPr>
        <p:txBody>
          <a:bodyPr/>
          <a:lstStyle/>
          <a:p>
            <a:r>
              <a:rPr lang="en-US" sz="2400" dirty="0"/>
              <a:t>Undergraduate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696" y="1101090"/>
            <a:ext cx="9742163" cy="3508375"/>
          </a:xfrm>
        </p:spPr>
        <p:txBody>
          <a:bodyPr/>
          <a:lstStyle/>
          <a:p>
            <a:r>
              <a:rPr lang="en-US" sz="1600" b="1" dirty="0"/>
              <a:t>Impetus – Give students strong examples for their </a:t>
            </a:r>
            <a:r>
              <a:rPr lang="en-US" sz="1600" b="1" dirty="0" err="1"/>
              <a:t>portfoios</a:t>
            </a:r>
            <a:endParaRPr lang="en-US" sz="1600" b="1" dirty="0"/>
          </a:p>
          <a:p>
            <a:pPr lvl="1"/>
            <a:r>
              <a:rPr lang="en-US" sz="1600" dirty="0"/>
              <a:t>Did not require expensive or extensive equipment</a:t>
            </a:r>
          </a:p>
          <a:p>
            <a:pPr lvl="1"/>
            <a:r>
              <a:rPr lang="en-US" sz="1600" dirty="0"/>
              <a:t>Related to nanoscience in a strong way and included a combination of multiple disciplines</a:t>
            </a:r>
          </a:p>
          <a:p>
            <a:pPr lvl="1"/>
            <a:r>
              <a:rPr lang="en-US" sz="1600" dirty="0"/>
              <a:t>Wanted a longer term project – not just a 1 or 2 semester activity</a:t>
            </a:r>
          </a:p>
          <a:p>
            <a:r>
              <a:rPr lang="en-US" sz="1600" dirty="0"/>
              <a:t>Dual use</a:t>
            </a:r>
          </a:p>
          <a:p>
            <a:pPr lvl="1"/>
            <a:r>
              <a:rPr lang="en-US" sz="1600" dirty="0"/>
              <a:t>Teach technical skills, techniques and concepts</a:t>
            </a:r>
          </a:p>
          <a:p>
            <a:pPr lvl="1"/>
            <a:r>
              <a:rPr lang="en-US" sz="1600" dirty="0"/>
              <a:t>Teach “21</a:t>
            </a:r>
            <a:r>
              <a:rPr lang="en-US" sz="1600" baseline="30000" dirty="0"/>
              <a:t>st</a:t>
            </a:r>
            <a:r>
              <a:rPr lang="en-US" sz="1600" dirty="0"/>
              <a:t> Century skills”: Critical thinking, problem solving, planning complex projects, program management, teamwork, time management</a:t>
            </a:r>
          </a:p>
          <a:p>
            <a:pPr lvl="1"/>
            <a:endParaRPr lang="en-US" sz="1600" dirty="0"/>
          </a:p>
          <a:p>
            <a:r>
              <a:rPr lang="en-US" sz="1600" dirty="0"/>
              <a:t>Selected TiO2 nanoparticle impact on freshwater bi-valve mollusks – based on PhD work by John Doyle</a:t>
            </a:r>
          </a:p>
          <a:p>
            <a:endParaRPr lang="en-US" sz="1600" dirty="0"/>
          </a:p>
          <a:p>
            <a:pPr lvl="1"/>
            <a:r>
              <a:rPr lang="en-US" sz="1400" dirty="0"/>
              <a:t>Start – August 2017</a:t>
            </a:r>
          </a:p>
          <a:p>
            <a:pPr lvl="1"/>
            <a:r>
              <a:rPr lang="en-US" sz="1400" dirty="0"/>
              <a:t>Currently 4 students</a:t>
            </a:r>
          </a:p>
          <a:p>
            <a:pPr lvl="1"/>
            <a:r>
              <a:rPr lang="en-US" sz="1400" dirty="0"/>
              <a:t>Reading and prepatory work completed</a:t>
            </a:r>
          </a:p>
          <a:p>
            <a:pPr lvl="1"/>
            <a:r>
              <a:rPr lang="en-US" sz="1400" dirty="0"/>
              <a:t>Establishing schedule, detailed tasks, interdependencies, materials, related work (lit search)</a:t>
            </a:r>
          </a:p>
          <a:p>
            <a:pPr marL="6985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9130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cs typeface="Times New Roman" pitchFamily="18" charset="0"/>
              </a:rPr>
              <a:t>Project Outline: Part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809750"/>
            <a:ext cx="8229600" cy="5486400"/>
          </a:xfrm>
        </p:spPr>
        <p:txBody>
          <a:bodyPr>
            <a:normAutofit/>
          </a:bodyPr>
          <a:lstStyle/>
          <a:p>
            <a:r>
              <a:rPr lang="en-US" sz="1800" dirty="0">
                <a:cs typeface="Times New Roman" pitchFamily="18" charset="0"/>
              </a:rPr>
              <a:t>Purpose: To understand how suspension-feeding bivalves respond to an anthropogenic contaminant in a freshwater system</a:t>
            </a:r>
          </a:p>
          <a:p>
            <a:endParaRPr lang="en-US" sz="1800" dirty="0">
              <a:cs typeface="Times New Roman" pitchFamily="18" charset="0"/>
            </a:endParaRPr>
          </a:p>
          <a:p>
            <a:r>
              <a:rPr lang="en-US" sz="1800" dirty="0">
                <a:cs typeface="Times New Roman" pitchFamily="18" charset="0"/>
              </a:rPr>
              <a:t>Target species: Zebra mussel (</a:t>
            </a:r>
            <a:r>
              <a:rPr lang="en-US" sz="1800" i="1" dirty="0" err="1"/>
              <a:t>Dreissena</a:t>
            </a:r>
            <a:r>
              <a:rPr lang="en-US" sz="1800" i="1" dirty="0"/>
              <a:t> </a:t>
            </a:r>
            <a:r>
              <a:rPr lang="en-US" sz="1800" i="1" dirty="0" err="1"/>
              <a:t>polymorpha</a:t>
            </a:r>
            <a:r>
              <a:rPr lang="en-US" sz="1800" i="1" dirty="0"/>
              <a:t>); </a:t>
            </a:r>
            <a:r>
              <a:rPr lang="en-US" sz="1800" dirty="0"/>
              <a:t>invasive species common in freshwater systems in Minnesota</a:t>
            </a:r>
          </a:p>
          <a:p>
            <a:endParaRPr lang="en-US" sz="1800" i="1" dirty="0"/>
          </a:p>
          <a:p>
            <a:r>
              <a:rPr lang="en-US" sz="1800" dirty="0"/>
              <a:t>Contaminant: Titanium dioxide nanoparticles</a:t>
            </a:r>
          </a:p>
          <a:p>
            <a:endParaRPr lang="en-US" sz="1800" dirty="0"/>
          </a:p>
          <a:p>
            <a:r>
              <a:rPr lang="en-US" sz="1800" dirty="0"/>
              <a:t>Part I of the study: </a:t>
            </a:r>
            <a:r>
              <a:rPr lang="en-US" sz="1800" dirty="0">
                <a:cs typeface="Times New Roman" pitchFamily="18" charset="0"/>
              </a:rPr>
              <a:t>Characterization of water and nanoparticles</a:t>
            </a:r>
          </a:p>
          <a:p>
            <a:pPr marL="0" indent="0">
              <a:buNone/>
            </a:pPr>
            <a:endParaRPr lang="en-US" i="1" dirty="0"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7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69620" y="-13446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cs typeface="Times New Roman" pitchFamily="18" charset="0"/>
              </a:rPr>
              <a:t>Why Suspension-Feeding Bivalves?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869548" y="1264008"/>
            <a:ext cx="8153400" cy="3489529"/>
          </a:xfrm>
        </p:spPr>
        <p:txBody>
          <a:bodyPr>
            <a:normAutofit/>
          </a:bodyPr>
          <a:lstStyle/>
          <a:p>
            <a:r>
              <a:rPr lang="en-US" sz="1800" dirty="0">
                <a:cs typeface="Times New Roman" pitchFamily="18" charset="0"/>
              </a:rPr>
              <a:t>Initial studies were performed on the Blue Mussel (</a:t>
            </a:r>
            <a:r>
              <a:rPr lang="en-US" sz="1800" i="1" dirty="0">
                <a:cs typeface="Times New Roman" pitchFamily="18" charset="0"/>
              </a:rPr>
              <a:t>Mytilus edulis</a:t>
            </a:r>
            <a:r>
              <a:rPr lang="en-US" sz="1800" dirty="0"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en-US" sz="1800" dirty="0">
              <a:cs typeface="Times New Roman" pitchFamily="18" charset="0"/>
            </a:endParaRPr>
          </a:p>
          <a:p>
            <a:r>
              <a:rPr lang="en-US" sz="1800" dirty="0">
                <a:cs typeface="Times New Roman" pitchFamily="18" charset="0"/>
              </a:rPr>
              <a:t>Bivalves cannot capture individual nanoparticles</a:t>
            </a:r>
          </a:p>
          <a:p>
            <a:pPr>
              <a:buFontTx/>
              <a:buNone/>
            </a:pPr>
            <a:endParaRPr lang="en-US" sz="1800" dirty="0">
              <a:cs typeface="Times New Roman" pitchFamily="18" charset="0"/>
            </a:endParaRPr>
          </a:p>
          <a:p>
            <a:r>
              <a:rPr lang="en-US" sz="1800" dirty="0">
                <a:cs typeface="Times New Roman" pitchFamily="18" charset="0"/>
              </a:rPr>
              <a:t>In marine aggregates, nanoparticles become more bioavailable</a:t>
            </a:r>
          </a:p>
          <a:p>
            <a:endParaRPr lang="en-US" sz="1800" dirty="0">
              <a:cs typeface="Times New Roman" pitchFamily="18" charset="0"/>
            </a:endParaRPr>
          </a:p>
          <a:p>
            <a:r>
              <a:rPr lang="en-US" sz="1800" dirty="0">
                <a:cs typeface="Times New Roman" pitchFamily="18" charset="0"/>
              </a:rPr>
              <a:t>Will the same effect be observed in a freshwater system?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44683" y="3714750"/>
            <a:ext cx="6437517" cy="2686050"/>
            <a:chOff x="416256" y="4191000"/>
            <a:chExt cx="5074907" cy="2246470"/>
          </a:xfrm>
        </p:grpSpPr>
        <p:pic>
          <p:nvPicPr>
            <p:cNvPr id="7173" name="capture in mussel.WMV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54363" y="4572000"/>
              <a:ext cx="23368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Straight Arrow Connector 25"/>
            <p:cNvCxnSpPr/>
            <p:nvPr/>
          </p:nvCxnSpPr>
          <p:spPr bwMode="auto">
            <a:xfrm>
              <a:off x="2773363" y="5486400"/>
              <a:ext cx="3048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16256" y="4191000"/>
              <a:ext cx="2209800" cy="2246470"/>
              <a:chOff x="873456" y="4114800"/>
              <a:chExt cx="2209800" cy="2246470"/>
            </a:xfrm>
          </p:grpSpPr>
          <p:pic>
            <p:nvPicPr>
              <p:cNvPr id="7176" name="Picture 13" descr="Mytilus edulis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14400" y="4114800"/>
                <a:ext cx="2133600" cy="2114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77" name="TextBox 14"/>
              <p:cNvSpPr txBox="1">
                <a:spLocks noChangeArrowheads="1"/>
              </p:cNvSpPr>
              <p:nvPr/>
            </p:nvSpPr>
            <p:spPr bwMode="auto">
              <a:xfrm>
                <a:off x="873456" y="6177120"/>
                <a:ext cx="2209800" cy="184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www.nematodes.org/NeglectedGenomes/MOLLUSCA/MEC.jpg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9787324"/>
      </p:ext>
    </p:extLst>
  </p:cSld>
  <p:clrMapOvr>
    <a:masterClrMapping/>
  </p:clrMapOvr>
  <p:transition advClick="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8_PPT Theme1">
  <a:themeElements>
    <a:clrScheme name="Custom 2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28374A"/>
      </a:accent2>
      <a:accent3>
        <a:srgbClr val="91A7AB"/>
      </a:accent3>
      <a:accent4>
        <a:srgbClr val="002060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 Theme1">
  <a:themeElements>
    <a:clrScheme name="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28374A"/>
      </a:accent2>
      <a:accent3>
        <a:srgbClr val="FFFFFF"/>
      </a:accent3>
      <a:accent4>
        <a:srgbClr val="000000"/>
      </a:accent4>
      <a:accent5>
        <a:srgbClr val="BEBFC0"/>
      </a:accent5>
      <a:accent6>
        <a:srgbClr val="233142"/>
      </a:accent6>
      <a:hlink>
        <a:srgbClr val="5F5F5F"/>
      </a:hlink>
      <a:folHlink>
        <a:srgbClr val="969696"/>
      </a:folHlink>
    </a:clrScheme>
    <a:fontScheme name="PPT Theme1">
      <a:majorFont>
        <a:latin typeface="Century Gothic"/>
        <a:ea typeface="幼圆"/>
        <a:cs typeface="幼圆"/>
      </a:majorFont>
      <a:minorFont>
        <a:latin typeface="Century Gothic"/>
        <a:ea typeface="幼圆"/>
        <a:cs typeface="幼圆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charset="-122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1_PPT Theme1">
  <a:themeElements>
    <a:clrScheme name="Custom 2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28374A"/>
      </a:accent2>
      <a:accent3>
        <a:srgbClr val="91A7AB"/>
      </a:accent3>
      <a:accent4>
        <a:srgbClr val="002060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1547</Words>
  <Application>Microsoft Office PowerPoint</Application>
  <PresentationFormat>Widescreen</PresentationFormat>
  <Paragraphs>734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SimSun</vt:lpstr>
      <vt:lpstr>Arial</vt:lpstr>
      <vt:lpstr>Calibri</vt:lpstr>
      <vt:lpstr>Century Gothic</vt:lpstr>
      <vt:lpstr>Tahoma</vt:lpstr>
      <vt:lpstr>Times New Roman</vt:lpstr>
      <vt:lpstr>Wingdings</vt:lpstr>
      <vt:lpstr>Wingdings 2</vt:lpstr>
      <vt:lpstr>幼圆</vt:lpstr>
      <vt:lpstr>8_PPT Theme1</vt:lpstr>
      <vt:lpstr>PPT Theme1</vt:lpstr>
      <vt:lpstr>1_PPT Theme1</vt:lpstr>
      <vt:lpstr>Using Technical Content to Teach Non-Technical Workforce Skills    Deb Newberry dmnewberry2001@yahoo.com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Undergraduate Research</vt:lpstr>
      <vt:lpstr>Project Outline: Part 1</vt:lpstr>
      <vt:lpstr>Why Suspension-Feeding Bivalves?</vt:lpstr>
      <vt:lpstr>What are Aggregates?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dnewb</cp:lastModifiedBy>
  <cp:revision>7</cp:revision>
  <dcterms:created xsi:type="dcterms:W3CDTF">2017-10-19T02:12:28Z</dcterms:created>
  <dcterms:modified xsi:type="dcterms:W3CDTF">2017-10-30T17:39:27Z</dcterms:modified>
</cp:coreProperties>
</file>